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8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21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7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48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5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57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01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8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08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2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1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7000">
              <a:schemeClr val="bg1">
                <a:lumMod val="95000"/>
              </a:schemeClr>
            </a:gs>
            <a:gs pos="83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C6E77E9-E7E4-4D13-BAB4-3F0FF9DF7DC8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53E1B73-73A2-42FC-B8C9-4408D2FF4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45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8200" y="5145435"/>
            <a:ext cx="8592312" cy="1270861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Межличностные отношения </a:t>
            </a:r>
            <a:r>
              <a:rPr lang="ru-RU" sz="4400" b="1" dirty="0" smtClean="0">
                <a:solidFill>
                  <a:srgbClr val="C00000"/>
                </a:solidFill>
              </a:rPr>
              <a:t/>
            </a:r>
            <a:br>
              <a:rPr lang="ru-RU" sz="4400" b="1" dirty="0" smtClean="0">
                <a:solidFill>
                  <a:srgbClr val="C00000"/>
                </a:solidFill>
              </a:rPr>
            </a:br>
            <a:r>
              <a:rPr lang="ru-RU" sz="4400" b="1" dirty="0" smtClean="0">
                <a:solidFill>
                  <a:srgbClr val="C00000"/>
                </a:solidFill>
              </a:rPr>
              <a:t>в подростковом </a:t>
            </a:r>
            <a:r>
              <a:rPr lang="ru-RU" sz="4400" b="1" dirty="0">
                <a:solidFill>
                  <a:srgbClr val="C00000"/>
                </a:solidFill>
              </a:rPr>
              <a:t>коллективе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53" y="0"/>
            <a:ext cx="11592732" cy="514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8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956" y="-234696"/>
            <a:ext cx="11404156" cy="147857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Тест </a:t>
            </a:r>
            <a:r>
              <a:rPr lang="ru-RU" sz="3200" dirty="0" smtClean="0">
                <a:solidFill>
                  <a:srgbClr val="C00000"/>
                </a:solidFill>
              </a:rPr>
              <a:t>«</a:t>
            </a:r>
            <a:r>
              <a:rPr lang="ru-RU" sz="3200" dirty="0">
                <a:solidFill>
                  <a:srgbClr val="C00000"/>
                </a:solidFill>
              </a:rPr>
              <a:t>Детей воспитывают родители. </a:t>
            </a:r>
            <a:r>
              <a:rPr lang="ru-RU" sz="3200" dirty="0" smtClean="0">
                <a:solidFill>
                  <a:srgbClr val="C00000"/>
                </a:solidFill>
              </a:rPr>
              <a:t>А родителей</a:t>
            </a:r>
            <a:r>
              <a:rPr lang="ru-RU" sz="3200" dirty="0">
                <a:solidFill>
                  <a:srgbClr val="C00000"/>
                </a:solidFill>
              </a:rPr>
              <a:t>?».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1956" y="713294"/>
            <a:ext cx="10873804" cy="5376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rgbClr val="C00000"/>
                </a:solidFill>
              </a:rPr>
              <a:t>          Считайте </a:t>
            </a:r>
            <a:r>
              <a:rPr lang="ru-RU" sz="3100" b="1" dirty="0">
                <a:solidFill>
                  <a:srgbClr val="C00000"/>
                </a:solidFill>
              </a:rPr>
              <a:t>только ответы «могу». Можете ли вы: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1.В </a:t>
            </a:r>
            <a:r>
              <a:rPr lang="ru-RU" sz="3100" dirty="0">
                <a:solidFill>
                  <a:srgbClr val="C00000"/>
                </a:solidFill>
              </a:rPr>
              <a:t>любой момент оставить все свои дела и заняться ребёнком?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2.Посоветоваться </a:t>
            </a:r>
            <a:r>
              <a:rPr lang="ru-RU" sz="3100" dirty="0">
                <a:solidFill>
                  <a:srgbClr val="C00000"/>
                </a:solidFill>
              </a:rPr>
              <a:t>с ребёнком невзирая на его возраст?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3.Признаться </a:t>
            </a:r>
            <a:r>
              <a:rPr lang="ru-RU" sz="3100" dirty="0">
                <a:solidFill>
                  <a:srgbClr val="C00000"/>
                </a:solidFill>
              </a:rPr>
              <a:t>ребёнку в своей ошибке, совершённой по отношению к нему?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4.Извиниться </a:t>
            </a:r>
            <a:r>
              <a:rPr lang="ru-RU" sz="3100" dirty="0">
                <a:solidFill>
                  <a:srgbClr val="C00000"/>
                </a:solidFill>
              </a:rPr>
              <a:t>перед ребёнком в случае своей неправоты?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5.Овладеть </a:t>
            </a:r>
            <a:r>
              <a:rPr lang="ru-RU" sz="3100" dirty="0">
                <a:solidFill>
                  <a:srgbClr val="C00000"/>
                </a:solidFill>
              </a:rPr>
              <a:t>собой и сохранить самообладание, даже если поступок ребёнка вывел вас из себя?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6.Поставить </a:t>
            </a:r>
            <a:r>
              <a:rPr lang="ru-RU" sz="3100" dirty="0">
                <a:solidFill>
                  <a:srgbClr val="C00000"/>
                </a:solidFill>
              </a:rPr>
              <a:t>себя на место ребёнка?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140" y="-265176"/>
            <a:ext cx="11404156" cy="147857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Тест </a:t>
            </a:r>
            <a:r>
              <a:rPr lang="ru-RU" sz="3200" dirty="0" smtClean="0">
                <a:solidFill>
                  <a:srgbClr val="C00000"/>
                </a:solidFill>
              </a:rPr>
              <a:t>«</a:t>
            </a:r>
            <a:r>
              <a:rPr lang="ru-RU" sz="3200" dirty="0">
                <a:solidFill>
                  <a:srgbClr val="C00000"/>
                </a:solidFill>
              </a:rPr>
              <a:t>Детей воспитывают родители. </a:t>
            </a:r>
            <a:r>
              <a:rPr lang="ru-RU" sz="3200" dirty="0" smtClean="0">
                <a:solidFill>
                  <a:srgbClr val="C00000"/>
                </a:solidFill>
              </a:rPr>
              <a:t>А родителей</a:t>
            </a:r>
            <a:r>
              <a:rPr lang="ru-RU" sz="3200" dirty="0">
                <a:solidFill>
                  <a:srgbClr val="C00000"/>
                </a:solidFill>
              </a:rPr>
              <a:t>?».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1956" y="713294"/>
            <a:ext cx="10873804" cy="53766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rgbClr val="C00000"/>
                </a:solidFill>
              </a:rPr>
              <a:t>                       Считайте </a:t>
            </a:r>
            <a:r>
              <a:rPr lang="ru-RU" sz="3100" b="1" dirty="0">
                <a:solidFill>
                  <a:srgbClr val="C00000"/>
                </a:solidFill>
              </a:rPr>
              <a:t>только ответы «могу». Можете ли вы: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7.Рассказать  </a:t>
            </a:r>
            <a:r>
              <a:rPr lang="ru-RU" sz="3100" dirty="0">
                <a:solidFill>
                  <a:srgbClr val="C00000"/>
                </a:solidFill>
              </a:rPr>
              <a:t>ребёнку поучительный случай из детства, предоставляющий вас в невыгодном свете?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8.Всегда </a:t>
            </a:r>
            <a:r>
              <a:rPr lang="ru-RU" sz="3100" dirty="0">
                <a:solidFill>
                  <a:srgbClr val="C00000"/>
                </a:solidFill>
              </a:rPr>
              <a:t>воздержаться от употребления слов и выражений, которые могут ранить ребёнка?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9.Пообещать </a:t>
            </a:r>
            <a:r>
              <a:rPr lang="ru-RU" sz="3100" dirty="0">
                <a:solidFill>
                  <a:srgbClr val="C00000"/>
                </a:solidFill>
              </a:rPr>
              <a:t>ребёнку исполнить его желание за хорошее поведение?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10.Устоять </a:t>
            </a:r>
            <a:r>
              <a:rPr lang="ru-RU" sz="3100" dirty="0">
                <a:solidFill>
                  <a:srgbClr val="C00000"/>
                </a:solidFill>
              </a:rPr>
              <a:t>против детских просьб и слёз, если уверены, что это каприз?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11.Если </a:t>
            </a:r>
            <a:r>
              <a:rPr lang="ru-RU" sz="3100" dirty="0">
                <a:solidFill>
                  <a:srgbClr val="C00000"/>
                </a:solidFill>
              </a:rPr>
              <a:t>бы придумали робота-воспитателя способного воспитывать идеально. Смогли бы вы его себе купить?</a:t>
            </a:r>
          </a:p>
          <a:p>
            <a:pPr marL="0" indent="0">
              <a:buNone/>
            </a:pPr>
            <a:r>
              <a:rPr lang="ru-RU" sz="3100" dirty="0" smtClean="0">
                <a:solidFill>
                  <a:srgbClr val="C00000"/>
                </a:solidFill>
              </a:rPr>
              <a:t>12.Можете </a:t>
            </a:r>
            <a:r>
              <a:rPr lang="ru-RU" sz="3100" dirty="0">
                <a:solidFill>
                  <a:srgbClr val="C00000"/>
                </a:solidFill>
              </a:rPr>
              <a:t>ли вы требовать от ребёнка то, что сами иногда не выполняете?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6517" y="0"/>
            <a:ext cx="9905998" cy="14785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Ключ к тесту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972" y="1618550"/>
            <a:ext cx="9905999" cy="418788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100" b="1" dirty="0">
                <a:solidFill>
                  <a:srgbClr val="C00000"/>
                </a:solidFill>
              </a:rPr>
              <a:t>Если вы на 7-12 вопросов ответили «могу» это значит, что ребёнок – самая большая ценность в вашей жизни. Вы стремитесь не только понять, но и узнать его, относитесь к нему с уважением. Следите за постоянной линией поведения. Вы можете надеяться на хорошие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9359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6517" y="0"/>
            <a:ext cx="9905998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Ключ к тесту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972" y="1618550"/>
            <a:ext cx="9905999" cy="418788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100" b="1" dirty="0">
                <a:solidFill>
                  <a:srgbClr val="C00000"/>
                </a:solidFill>
              </a:rPr>
              <a:t>Если вы ответили «Могу» на 5-7 вопросов – забота о ребёнке для вас вопрос важный. Вы имеете способности воспитателя, но на практике их применяете непоследовательно. Порой вы очень строги, или же чересчур добры. Вам следует серьёзно задуматься над своим подходом к воспитанию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36298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6517" y="0"/>
            <a:ext cx="9905998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Ключ к тесту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972" y="1618550"/>
            <a:ext cx="9905999" cy="418788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100" b="1" dirty="0">
                <a:solidFill>
                  <a:srgbClr val="C00000"/>
                </a:solidFill>
              </a:rPr>
              <a:t> Если вы ответили «Могу» на 1-4 вопроса – У вас серьёзная проблема с воспитанием ребёнка. Вам не достаёт либо знаний, либо желания, стремления сделать ребёнка культурной личностью. Обратитесь к психологам, специальной литературе.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23383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132" y="332294"/>
            <a:ext cx="11340148" cy="641902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100" b="1" dirty="0" smtClean="0">
                <a:solidFill>
                  <a:srgbClr val="C00000"/>
                </a:solidFill>
              </a:rPr>
              <a:t>     Именно </a:t>
            </a:r>
            <a:r>
              <a:rPr lang="ru-RU" sz="3100" b="1" dirty="0">
                <a:solidFill>
                  <a:srgbClr val="C00000"/>
                </a:solidFill>
              </a:rPr>
              <a:t>семья обеспечивает ребенку определенный уровень интеллектуального развития  и прививает навыки общения. </a:t>
            </a:r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Конечно</a:t>
            </a:r>
            <a:r>
              <a:rPr lang="ru-RU" sz="3100" b="1" dirty="0">
                <a:solidFill>
                  <a:srgbClr val="C00000"/>
                </a:solidFill>
              </a:rPr>
              <a:t>, родители не могут прямо воздействовать на ситуацию, сложившуюся в коллективе. Но часто они раньше учителей замечают, что их ребенку некомфортно в классе, что у него плохие отношения с одноклассниками. </a:t>
            </a:r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В </a:t>
            </a:r>
            <a:r>
              <a:rPr lang="ru-RU" sz="3100" b="1" dirty="0">
                <a:solidFill>
                  <a:srgbClr val="C00000"/>
                </a:solidFill>
              </a:rPr>
              <a:t>таком случае необходимо немедленно принимать меры – лучше пойти и поговорить  о тревожащих симптомах с классным руководителем, </a:t>
            </a:r>
            <a:r>
              <a:rPr lang="ru-RU" sz="3100" b="1" dirty="0" smtClean="0">
                <a:solidFill>
                  <a:srgbClr val="C00000"/>
                </a:solidFill>
              </a:rPr>
              <a:t>школьным психологом, чтобы </a:t>
            </a:r>
            <a:r>
              <a:rPr lang="ru-RU" sz="3100" b="1" dirty="0">
                <a:solidFill>
                  <a:srgbClr val="C00000"/>
                </a:solidFill>
              </a:rPr>
              <a:t>рассеять сомнения, чем позволить ситуации выйти из под контроля. 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endParaRPr lang="ru-RU" sz="3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4293" y="225326"/>
            <a:ext cx="9905998" cy="14785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реакция родителей на сложившуюся ситуацию в классе.</a:t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9972" y="1914206"/>
            <a:ext cx="9905999" cy="468166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100" b="1" dirty="0">
                <a:solidFill>
                  <a:srgbClr val="C00000"/>
                </a:solidFill>
              </a:rPr>
              <a:t>	Родители понимают, что у ребенка есть проблемы в общении, но не знают, как ему помочь (иногда убеждены, что сделать это невозможно). Признаются, что в детстве также испытывали трудности в общении со сверстниками.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3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4293" y="225326"/>
            <a:ext cx="9905998" cy="14785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реакция родителей на сложившуюся ситуацию в классе.</a:t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612" y="1962975"/>
            <a:ext cx="9905999" cy="388918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buChar char="ü"/>
            </a:pPr>
            <a:r>
              <a:rPr lang="ru-RU" sz="3100" b="1" dirty="0">
                <a:solidFill>
                  <a:srgbClr val="C00000"/>
                </a:solidFill>
              </a:rPr>
              <a:t>	Родители считают, что у ребенка все в порядке, а если и есть какие-то проблемы, то в них виноваты окружающие: учителя, которые неправильно организуют общение в классе; дети, агрессивные и не умеющие нормально общаться; их родители, неправильно воспитывающие своих детей.</a:t>
            </a:r>
          </a:p>
          <a:p>
            <a:pPr>
              <a:lnSpc>
                <a:spcPct val="100000"/>
              </a:lnSpc>
              <a:buChar char="ü"/>
            </a:pPr>
            <a:endParaRPr lang="ru-RU" sz="3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4293" y="225326"/>
            <a:ext cx="9905998" cy="14785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реакция родителей на сложившуюся ситуацию в классе.</a:t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132" y="1917254"/>
            <a:ext cx="9905999" cy="468166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  <a:buChar char="ü"/>
            </a:pPr>
            <a:r>
              <a:rPr lang="ru-RU" sz="3100" b="1" dirty="0">
                <a:solidFill>
                  <a:srgbClr val="C00000"/>
                </a:solidFill>
              </a:rPr>
              <a:t>	Родители, обратившиеся за помощью, осознают, что ребенку плохо в классе в силу особенностей его личности. Они готовы сотрудничать с психологом и классным руководителем и помогать ребенку. Такой тип реакции встречается чаще всего.</a:t>
            </a:r>
          </a:p>
        </p:txBody>
      </p:sp>
    </p:spTree>
    <p:extLst>
      <p:ext uri="{BB962C8B-B14F-4D97-AF65-F5344CB8AC3E}">
        <p14:creationId xmlns:p14="http://schemas.microsoft.com/office/powerpoint/2010/main" val="21623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56" y="1417383"/>
            <a:ext cx="11651044" cy="544061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100" b="1" dirty="0" smtClean="0">
                <a:solidFill>
                  <a:srgbClr val="C00000"/>
                </a:solidFill>
              </a:rPr>
              <a:t>     Кстати</a:t>
            </a:r>
            <a:r>
              <a:rPr lang="ru-RU" sz="3100" b="1" dirty="0">
                <a:solidFill>
                  <a:srgbClr val="C00000"/>
                </a:solidFill>
              </a:rPr>
              <a:t>, иногда именно позиция родителей 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и становится причиной неприятия </a:t>
            </a:r>
            <a:r>
              <a:rPr lang="ru-RU" sz="3100" b="1" dirty="0" smtClean="0">
                <a:solidFill>
                  <a:srgbClr val="C00000"/>
                </a:solidFill>
              </a:rPr>
              <a:t>их </a:t>
            </a:r>
            <a:r>
              <a:rPr lang="ru-RU" sz="3100" b="1" dirty="0">
                <a:solidFill>
                  <a:srgbClr val="C00000"/>
                </a:solidFill>
              </a:rPr>
              <a:t>ребенка окружающими. 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Ребенок </a:t>
            </a:r>
            <a:r>
              <a:rPr lang="ru-RU" sz="3100" b="1" dirty="0">
                <a:solidFill>
                  <a:srgbClr val="C00000"/>
                </a:solidFill>
              </a:rPr>
              <a:t>привыкает считать виноватыми </a:t>
            </a:r>
            <a:r>
              <a:rPr lang="ru-RU" sz="3100" b="1" dirty="0" smtClean="0">
                <a:solidFill>
                  <a:srgbClr val="C00000"/>
                </a:solidFill>
              </a:rPr>
              <a:t>в </a:t>
            </a:r>
            <a:r>
              <a:rPr lang="ru-RU" sz="3100" b="1" dirty="0">
                <a:solidFill>
                  <a:srgbClr val="C00000"/>
                </a:solidFill>
              </a:rPr>
              <a:t>своих проблемах окружающих, </a:t>
            </a:r>
            <a:r>
              <a:rPr lang="ru-RU" sz="3100" b="1" dirty="0" smtClean="0">
                <a:solidFill>
                  <a:srgbClr val="C00000"/>
                </a:solidFill>
              </a:rPr>
              <a:t>не </a:t>
            </a:r>
            <a:r>
              <a:rPr lang="ru-RU" sz="3100" b="1" dirty="0">
                <a:solidFill>
                  <a:srgbClr val="C00000"/>
                </a:solidFill>
              </a:rPr>
              <a:t>умеет признавать свои ошибки, </a:t>
            </a:r>
            <a:r>
              <a:rPr lang="ru-RU" sz="3100" b="1" dirty="0" smtClean="0">
                <a:solidFill>
                  <a:srgbClr val="C00000"/>
                </a:solidFill>
              </a:rPr>
              <a:t>относится </a:t>
            </a:r>
            <a:r>
              <a:rPr lang="ru-RU" sz="3100" b="1" dirty="0">
                <a:solidFill>
                  <a:srgbClr val="C00000"/>
                </a:solidFill>
              </a:rPr>
              <a:t>к сверстникам с чувством превосходства, не желает считаться с их интересами и мнением.</a:t>
            </a:r>
          </a:p>
        </p:txBody>
      </p:sp>
    </p:spTree>
    <p:extLst>
      <p:ext uri="{BB962C8B-B14F-4D97-AF65-F5344CB8AC3E}">
        <p14:creationId xmlns:p14="http://schemas.microsoft.com/office/powerpoint/2010/main" val="11621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7611" y="1210492"/>
            <a:ext cx="10546080" cy="424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Как взрослым самим не трудно находить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общение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в коллективе (начиная с собственной семьи), но еще сложнее это делать нашим детям. Наша задача научить ребенка правильно позиционировать себя, став полезной частью коллектива. Как это сделать нам, родителям? Эта презентация расскажет об этом.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72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228" y="402110"/>
            <a:ext cx="11486451" cy="14785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что может свидетельствовать о том, что ребенку плохо в классе, его отвергают</a:t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5108" y="1575880"/>
            <a:ext cx="9905999" cy="509314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100" b="1" dirty="0">
                <a:solidFill>
                  <a:srgbClr val="C00000"/>
                </a:solidFill>
              </a:rPr>
              <a:t>Ребенок: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100" b="1" dirty="0">
                <a:solidFill>
                  <a:srgbClr val="C00000"/>
                </a:solidFill>
              </a:rPr>
              <a:t>неохотно идет в школу и очень рад любой возможности не ходить </a:t>
            </a:r>
            <a:r>
              <a:rPr lang="ru-RU" sz="3100" b="1" dirty="0" smtClean="0">
                <a:solidFill>
                  <a:srgbClr val="C00000"/>
                </a:solidFill>
              </a:rPr>
              <a:t>туда;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100" b="1" dirty="0" smtClean="0">
                <a:solidFill>
                  <a:srgbClr val="C00000"/>
                </a:solidFill>
              </a:rPr>
              <a:t>возвращается </a:t>
            </a:r>
            <a:r>
              <a:rPr lang="ru-RU" sz="3100" b="1" dirty="0">
                <a:solidFill>
                  <a:srgbClr val="C00000"/>
                </a:solidFill>
              </a:rPr>
              <a:t>из школы </a:t>
            </a:r>
            <a:r>
              <a:rPr lang="ru-RU" sz="3100" b="1" dirty="0" smtClean="0">
                <a:solidFill>
                  <a:srgbClr val="C00000"/>
                </a:solidFill>
              </a:rPr>
              <a:t>подавленным;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100" b="1" dirty="0" smtClean="0">
                <a:solidFill>
                  <a:srgbClr val="C00000"/>
                </a:solidFill>
              </a:rPr>
              <a:t>часто </a:t>
            </a:r>
            <a:r>
              <a:rPr lang="ru-RU" sz="3100" b="1" dirty="0">
                <a:solidFill>
                  <a:srgbClr val="C00000"/>
                </a:solidFill>
              </a:rPr>
              <a:t>плачет без очевидной </a:t>
            </a:r>
            <a:r>
              <a:rPr lang="ru-RU" sz="3100" b="1" dirty="0" smtClean="0">
                <a:solidFill>
                  <a:srgbClr val="C00000"/>
                </a:solidFill>
              </a:rPr>
              <a:t>причины;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100" b="1" dirty="0" smtClean="0">
                <a:solidFill>
                  <a:srgbClr val="C00000"/>
                </a:solidFill>
              </a:rPr>
              <a:t>никогда </a:t>
            </a:r>
            <a:r>
              <a:rPr lang="ru-RU" sz="3100" b="1" dirty="0">
                <a:solidFill>
                  <a:srgbClr val="C00000"/>
                </a:solidFill>
              </a:rPr>
              <a:t>не упоминает никого из одноклассников;</a:t>
            </a:r>
          </a:p>
          <a:p>
            <a:pPr marL="0" indent="0">
              <a:lnSpc>
                <a:spcPct val="100000"/>
              </a:lnSpc>
              <a:buNone/>
            </a:pPr>
            <a:endParaRPr lang="ru-RU" sz="3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228" y="402110"/>
            <a:ext cx="11486451" cy="14785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что может свидетельствовать о том, что ребенку плохо в классе, его отвергают</a:t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5108" y="1575880"/>
            <a:ext cx="9905999" cy="509314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100" b="1" dirty="0">
                <a:solidFill>
                  <a:srgbClr val="C00000"/>
                </a:solidFill>
              </a:rPr>
              <a:t>Ребенок: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100" b="1" dirty="0">
                <a:solidFill>
                  <a:srgbClr val="C00000"/>
                </a:solidFill>
              </a:rPr>
              <a:t>очень мало говорит о своей школьной </a:t>
            </a:r>
            <a:r>
              <a:rPr lang="ru-RU" sz="3100" b="1" dirty="0" smtClean="0">
                <a:solidFill>
                  <a:srgbClr val="C00000"/>
                </a:solidFill>
              </a:rPr>
              <a:t>жизни;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100" b="1" dirty="0" smtClean="0">
                <a:solidFill>
                  <a:srgbClr val="C00000"/>
                </a:solidFill>
              </a:rPr>
              <a:t>не </a:t>
            </a:r>
            <a:r>
              <a:rPr lang="ru-RU" sz="3100" b="1" dirty="0">
                <a:solidFill>
                  <a:srgbClr val="C00000"/>
                </a:solidFill>
              </a:rPr>
              <a:t>знает, кому можно позвонить, чтобы узнать уроки, или вообще отказывается звонить </a:t>
            </a:r>
            <a:r>
              <a:rPr lang="ru-RU" sz="3100" b="1" dirty="0" smtClean="0">
                <a:solidFill>
                  <a:srgbClr val="C00000"/>
                </a:solidFill>
              </a:rPr>
              <a:t>кому-либо;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100" b="1" dirty="0" smtClean="0">
                <a:solidFill>
                  <a:srgbClr val="C00000"/>
                </a:solidFill>
              </a:rPr>
              <a:t>ни </a:t>
            </a:r>
            <a:r>
              <a:rPr lang="ru-RU" sz="3100" b="1" dirty="0">
                <a:solidFill>
                  <a:srgbClr val="C00000"/>
                </a:solidFill>
              </a:rPr>
              <a:t>с того ни с сего (как кажется) отказывается идти в </a:t>
            </a:r>
            <a:r>
              <a:rPr lang="ru-RU" sz="3100" b="1" dirty="0" smtClean="0">
                <a:solidFill>
                  <a:srgbClr val="C00000"/>
                </a:solidFill>
              </a:rPr>
              <a:t>школу;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3100" b="1" dirty="0" smtClean="0">
                <a:solidFill>
                  <a:srgbClr val="C00000"/>
                </a:solidFill>
              </a:rPr>
              <a:t>одинок</a:t>
            </a:r>
            <a:r>
              <a:rPr lang="ru-RU" sz="3100" b="1" dirty="0">
                <a:solidFill>
                  <a:srgbClr val="C00000"/>
                </a:solidFill>
              </a:rPr>
              <a:t>: его никто не приглашает в гости, на дни рождения, и он никого не хочет позвать к себе.</a:t>
            </a:r>
          </a:p>
          <a:p>
            <a:pPr marL="0" indent="0">
              <a:lnSpc>
                <a:spcPct val="100000"/>
              </a:lnSpc>
              <a:buNone/>
            </a:pPr>
            <a:endParaRPr lang="ru-RU" sz="3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2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76" y="728534"/>
            <a:ext cx="9905999" cy="5989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rgbClr val="C00000"/>
                </a:solidFill>
              </a:rPr>
              <a:t>     Родителям </a:t>
            </a:r>
            <a:r>
              <a:rPr lang="ru-RU" sz="3100" b="1" dirty="0">
                <a:solidFill>
                  <a:srgbClr val="C00000"/>
                </a:solidFill>
              </a:rPr>
              <a:t>важно не только поддерживать ребенка, но и обучить его быть более решительным. 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В </a:t>
            </a:r>
            <a:r>
              <a:rPr lang="ru-RU" sz="3100" b="1" dirty="0">
                <a:solidFill>
                  <a:srgbClr val="C00000"/>
                </a:solidFill>
              </a:rPr>
              <a:t>конечном счете он научится самостоятельно справляться с трудностями, и при этом ребенок будет ощущать защиту своей семьи. </a:t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     Стоит </a:t>
            </a:r>
            <a:r>
              <a:rPr lang="ru-RU" sz="3100" b="1" dirty="0">
                <a:solidFill>
                  <a:srgbClr val="C00000"/>
                </a:solidFill>
              </a:rPr>
              <a:t>чаще хвалить и поощрять его поступки, даже самые незначительные (хотя и здесь надо знать меру). Тем самым будет повышена его самооценка и создано ощущение успешности.</a:t>
            </a:r>
          </a:p>
        </p:txBody>
      </p:sp>
    </p:spTree>
    <p:extLst>
      <p:ext uri="{BB962C8B-B14F-4D97-AF65-F5344CB8AC3E}">
        <p14:creationId xmlns:p14="http://schemas.microsoft.com/office/powerpoint/2010/main" val="34077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1100" y="841310"/>
            <a:ext cx="9905999" cy="4654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     Когда </a:t>
            </a:r>
            <a:r>
              <a:rPr lang="ru-RU" sz="3600" dirty="0">
                <a:solidFill>
                  <a:srgbClr val="C00000"/>
                </a:solidFill>
              </a:rPr>
              <a:t>ваш ребенок будет иметь 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b="1" i="1" dirty="0">
                <a:solidFill>
                  <a:srgbClr val="C00000"/>
                </a:solidFill>
              </a:rPr>
              <a:t>достаточно высокую самооценку </a:t>
            </a:r>
            <a:br>
              <a:rPr lang="ru-RU" sz="3600" b="1" i="1" dirty="0">
                <a:solidFill>
                  <a:srgbClr val="C00000"/>
                </a:solidFill>
              </a:rPr>
            </a:br>
            <a:r>
              <a:rPr lang="ru-RU" sz="3600" b="1" i="1" dirty="0">
                <a:solidFill>
                  <a:srgbClr val="C00000"/>
                </a:solidFill>
              </a:rPr>
              <a:t>и уверенность в себе</a:t>
            </a:r>
            <a:r>
              <a:rPr lang="ru-RU" sz="3600" b="1" dirty="0">
                <a:solidFill>
                  <a:srgbClr val="C00000"/>
                </a:solidFill>
              </a:rPr>
              <a:t>,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его уже не заденут чужие оскорбления. </a:t>
            </a:r>
            <a:endParaRPr lang="ru-RU" sz="3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   </a:t>
            </a:r>
            <a:r>
              <a:rPr lang="ru-RU" sz="3600" dirty="0" smtClean="0">
                <a:solidFill>
                  <a:srgbClr val="C00000"/>
                </a:solidFill>
              </a:rPr>
              <a:t>В </a:t>
            </a:r>
            <a:r>
              <a:rPr lang="ru-RU" sz="3600" dirty="0">
                <a:solidFill>
                  <a:srgbClr val="C00000"/>
                </a:solidFill>
              </a:rPr>
              <a:t>результате он будет игнорировать своих обидчиков и им будет уже не интересно его дразнить.</a:t>
            </a:r>
          </a:p>
        </p:txBody>
      </p:sp>
    </p:spTree>
    <p:extLst>
      <p:ext uri="{BB962C8B-B14F-4D97-AF65-F5344CB8AC3E}">
        <p14:creationId xmlns:p14="http://schemas.microsoft.com/office/powerpoint/2010/main" val="28334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Межличностные отношения в классе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7134" y="2093976"/>
            <a:ext cx="98038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1.	От чего они зависят?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2.	На основании чего они выстраиваются?</a:t>
            </a: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3.	К чему они приводят, т.е. каков результат благоприятных межличностных отношений в классе, или какова обратная сторона этих отношений.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8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717" y="-122146"/>
            <a:ext cx="9905998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Самоутверждение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1248" y="1197927"/>
            <a:ext cx="10469880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Есть дети, испытывающие потребность самоутверждаться за счет других: кого-то обижать и унижать, настраивать одних детей против других (типа «Против кого дружить будем?») и т. д. </a:t>
            </a:r>
            <a:br>
              <a:rPr lang="ru-RU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В результате страдают самые уязвимые их одноклассники: доброжелательные, не привыкшие к направленному против них насилию.   </a:t>
            </a:r>
          </a:p>
        </p:txBody>
      </p:sp>
    </p:spTree>
    <p:extLst>
      <p:ext uri="{BB962C8B-B14F-4D97-AF65-F5344CB8AC3E}">
        <p14:creationId xmlns:p14="http://schemas.microsoft.com/office/powerpoint/2010/main" val="22949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794" y="524030"/>
            <a:ext cx="11391963" cy="147857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Что нужно объяснить ребенку, чтобы он встретил сложные ситуации во всеоружии и вышел из них с достоинством?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6155" y="2322640"/>
            <a:ext cx="11559602" cy="4322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       1.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Конфликты неизбежны.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 жизни интересы людей неминуемо сталкиваются, поэтому нужно спокойно и философски относиться к возникающим между ними спорам, стараясь прийти к консенсусу (то есть к взаимовыгодному согласию). Со своей стороны, нужно по возможности не нарываться на конфликт: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быть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назойливым, не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ябедничать, 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жадничать,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хвастаться,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задаваться.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844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960" y="798350"/>
            <a:ext cx="11323320" cy="147857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Что нужно объяснить ребенку, чтобы он встретил сложные ситуации во всеоружии и вышел из них с достоинством?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960" y="2718880"/>
            <a:ext cx="10727500" cy="4678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2.	Понравиться всем невозможно.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Внушите ребенку, что его необязательно должны все любить 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и не стоит пытаться всем непременно понравиться. 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Тем более недопустимо заискивать перед более авторитетными детьми 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и пытаться завоевать их уважение с помощью подарков, уступок и «подлизывания».</a:t>
            </a:r>
          </a:p>
          <a:p>
            <a:pPr marL="0" indent="0">
              <a:buNone/>
            </a:pP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69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156" y="1133630"/>
            <a:ext cx="11331003" cy="147857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Что нужно объяснить ребенку, чтобы он встретил сложные ситуации во всеоружии и вышел из них с достоинством?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332" y="3023680"/>
            <a:ext cx="10727500" cy="4678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3.	Сохранять нейтралитет.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Идеальный вариант – иметь со всеми ровные отношения. Поэтому лучше всего не поддерживать бойкоты и не становиться на чью-то сторону в спорах. Необязательно делать это демонстративно: можно найти благовидный предлог («мне надо на занятия», «я не вправе вмешиваться в дела других»).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991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2469" y="-67282"/>
            <a:ext cx="9905998" cy="14785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«Дети сами разберутся»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3125" y="1005903"/>
            <a:ext cx="99059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Существует мнение, что взрослым не следует вмешиваться в дела детей: якобы ребенок должен сам научиться решать свои проблемы. Это справедливо далеко не для всех ситуаций. 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    Во-первых, ребенок должен всегда чувствовать вашу моральную поддержку. 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    Во-вторых, вам же будет спокойнее, если у него войдет в привычку делиться с вами своими переживаниями. Даже если вы не станете лично вмешиваться в какую-либо сложную ситуацию, вы сможете подсказать ребенку, как ему поступить.</a:t>
            </a:r>
          </a:p>
        </p:txBody>
      </p:sp>
    </p:spTree>
    <p:extLst>
      <p:ext uri="{BB962C8B-B14F-4D97-AF65-F5344CB8AC3E}">
        <p14:creationId xmlns:p14="http://schemas.microsoft.com/office/powerpoint/2010/main" val="243966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5501" y="-85570"/>
            <a:ext cx="9905998" cy="147857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«Я СВОЕГО РЕБЕНКА В ОБИДУ НЕ ДАМ»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8740" y="1393000"/>
            <a:ext cx="99059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Если ребенка обидели сверстники и вам известно, кто это сделал, казалось бы, самый простой путь – самому наказать обидчиков. Ребенок узнает об этом и получит моральное удовлетворение. «Я хороший, они плохие». 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Только вот принесет ли такая тактика пользу? Не лучше ли попытаться решить проблему в корне: объяснить ребенку, что он может сделать для того, чтобы подобная ситуация не повторилась. Тогда в следующий раз он уже сможет самостоятельно справиться с обидчиками.</a:t>
            </a:r>
          </a:p>
        </p:txBody>
      </p:sp>
    </p:spTree>
    <p:extLst>
      <p:ext uri="{BB962C8B-B14F-4D97-AF65-F5344CB8AC3E}">
        <p14:creationId xmlns:p14="http://schemas.microsoft.com/office/powerpoint/2010/main" val="42648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164</TotalTime>
  <Words>762</Words>
  <Application>Microsoft Office PowerPoint</Application>
  <PresentationFormat>Широкоэкранный</PresentationFormat>
  <Paragraphs>67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Cambria</vt:lpstr>
      <vt:lpstr>Rockwell</vt:lpstr>
      <vt:lpstr>Rockwell Condensed</vt:lpstr>
      <vt:lpstr>Times New Roman</vt:lpstr>
      <vt:lpstr>Wingdings</vt:lpstr>
      <vt:lpstr>Дерево</vt:lpstr>
      <vt:lpstr>Презентация PowerPoint</vt:lpstr>
      <vt:lpstr>Презентация PowerPoint</vt:lpstr>
      <vt:lpstr>Межличностные отношения в классе</vt:lpstr>
      <vt:lpstr>Самоутверждение </vt:lpstr>
      <vt:lpstr>Что нужно объяснить ребенку, чтобы он встретил сложные ситуации во всеоружии и вышел из них с достоинством?</vt:lpstr>
      <vt:lpstr>Что нужно объяснить ребенку, чтобы он встретил сложные ситуации во всеоружии и вышел из них с достоинством?</vt:lpstr>
      <vt:lpstr>Что нужно объяснить ребенку, чтобы он встретил сложные ситуации во всеоружии и вышел из них с достоинством?</vt:lpstr>
      <vt:lpstr>«Дети сами разберутся»</vt:lpstr>
      <vt:lpstr>«Я СВОЕГО РЕБЕНКА В ОБИДУ НЕ ДАМ»</vt:lpstr>
      <vt:lpstr>Тест «Детей воспитывают родители. А родителей?».</vt:lpstr>
      <vt:lpstr>Тест «Детей воспитывают родители. А родителей?».</vt:lpstr>
      <vt:lpstr>Ключ к тесту</vt:lpstr>
      <vt:lpstr>Ключ к тесту</vt:lpstr>
      <vt:lpstr>Ключ к тесту</vt:lpstr>
      <vt:lpstr>Презентация PowerPoint</vt:lpstr>
      <vt:lpstr>реакция родителей на сложившуюся ситуацию в классе. </vt:lpstr>
      <vt:lpstr>реакция родителей на сложившуюся ситуацию в классе. </vt:lpstr>
      <vt:lpstr>реакция родителей на сложившуюся ситуацию в классе. </vt:lpstr>
      <vt:lpstr>Презентация PowerPoint</vt:lpstr>
      <vt:lpstr>что может свидетельствовать о том, что ребенку плохо в классе, его отвергают </vt:lpstr>
      <vt:lpstr>что может свидетельствовать о том, что ребенку плохо в классе, его отвергают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Межличностные отношения в детском коллективе</dc:title>
  <dc:creator>Ольга</dc:creator>
  <cp:lastModifiedBy>пк 17</cp:lastModifiedBy>
  <cp:revision>31</cp:revision>
  <dcterms:created xsi:type="dcterms:W3CDTF">2016-02-28T08:16:54Z</dcterms:created>
  <dcterms:modified xsi:type="dcterms:W3CDTF">2023-11-26T23:25:31Z</dcterms:modified>
</cp:coreProperties>
</file>