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39A00"/>
                </a:solidFill>
                <a:latin typeface="GillSans-SemiBold"/>
              </a:rPr>
              <a:t>КАК НЕ СТАТЬ ЖЕРТВОЙ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современного подростка не составляет труда найти что-то интересное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в Интернете. Однако в сложных ситуациях, когда даже Интернет-среда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стать враждебной, подростку может быть полезен опыт обращения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подобному материалу. Мы разберём, что делать, если ты столкнулся с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буллингом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кажется, что весь мир против тебя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презентации : соц. педагог МОУ ИРМО «Пивоваровская СОШ»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4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27" y="112734"/>
            <a:ext cx="10409129" cy="65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0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5859" y="131956"/>
            <a:ext cx="10108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9A00"/>
                </a:solidFill>
                <a:latin typeface="GillSans-Bold"/>
              </a:rPr>
              <a:t>3. </a:t>
            </a:r>
            <a:r>
              <a:rPr lang="ru-RU" sz="1400" b="1" dirty="0" smtClean="0">
                <a:solidFill>
                  <a:srgbClr val="339A00"/>
                </a:solidFill>
                <a:latin typeface="GillSans-SemiBold"/>
              </a:rPr>
              <a:t>РАССКАЖИТЕ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ИМ , </a:t>
            </a:r>
            <a:r>
              <a:rPr lang="ru-RU" sz="1400" b="1" dirty="0" smtClean="0">
                <a:solidFill>
                  <a:srgbClr val="339A00"/>
                </a:solidFill>
                <a:latin typeface="GillSans-SemiBold"/>
              </a:rPr>
              <a:t>ЧТО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ВАМ </a:t>
            </a:r>
            <a:r>
              <a:rPr lang="ru-RU" sz="1400" b="1" dirty="0" smtClean="0">
                <a:solidFill>
                  <a:srgbClr val="339A00"/>
                </a:solidFill>
                <a:latin typeface="GillSans-SemiBold"/>
              </a:rPr>
              <a:t>НЕ НРАВИТСЯ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!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Скажите хулиганам ясно и спокойно, что вам не нравится то, что они делают,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и что они должны остановиться, используя выражения, такие как «Стоп!»,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«Прекрати!» и «Это больно!»</a:t>
            </a:r>
          </a:p>
          <a:p>
            <a:r>
              <a:rPr lang="ru-RU" b="1" dirty="0">
                <a:solidFill>
                  <a:srgbClr val="339A00"/>
                </a:solidFill>
                <a:latin typeface="GillSans-Bold"/>
              </a:rPr>
              <a:t>4.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ОТВЕЧАЙТЕ С ЮМОРОМ И БУДЬТЕ УМНЫ!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Если вместо ответных оскорблений человек шутит над ситуацией, это вы-</a:t>
            </a:r>
          </a:p>
          <a:p>
            <a:r>
              <a:rPr lang="ru-RU" dirty="0" err="1">
                <a:solidFill>
                  <a:srgbClr val="000000"/>
                </a:solidFill>
                <a:latin typeface="GillSans"/>
              </a:rPr>
              <a:t>зывает</a:t>
            </a:r>
            <a:r>
              <a:rPr lang="ru-RU" dirty="0">
                <a:solidFill>
                  <a:srgbClr val="000000"/>
                </a:solidFill>
                <a:latin typeface="GillSans"/>
              </a:rPr>
              <a:t> недоумение у хулиганов. Юмор — один из самых эффективных </a:t>
            </a:r>
            <a:r>
              <a:rPr lang="ru-RU" dirty="0" err="1">
                <a:solidFill>
                  <a:srgbClr val="000000"/>
                </a:solidFill>
                <a:latin typeface="GillSans"/>
              </a:rPr>
              <a:t>спо</a:t>
            </a:r>
            <a:r>
              <a:rPr lang="ru-RU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dirty="0" err="1">
                <a:solidFill>
                  <a:srgbClr val="000000"/>
                </a:solidFill>
                <a:latin typeface="GillSans"/>
              </a:rPr>
              <a:t>собов</a:t>
            </a:r>
            <a:r>
              <a:rPr lang="ru-RU" dirty="0">
                <a:solidFill>
                  <a:srgbClr val="000000"/>
                </a:solidFill>
                <a:latin typeface="GillSans"/>
              </a:rPr>
              <a:t> разоружить хулигана, но он также и самый сложный. Не каждая шутка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вызовет у хулигана чувство растерянности, некоторые могут раздражить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агрессора еще сильнее.</a:t>
            </a:r>
          </a:p>
          <a:p>
            <a:r>
              <a:rPr lang="ru-RU" b="1" dirty="0">
                <a:solidFill>
                  <a:srgbClr val="339A00"/>
                </a:solidFill>
                <a:latin typeface="GillSans-Bold"/>
              </a:rPr>
              <a:t>5.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РАССКАЖИТЕ </a:t>
            </a:r>
            <a:r>
              <a:rPr lang="ru-RU" sz="1400" b="1" dirty="0" smtClean="0">
                <a:solidFill>
                  <a:srgbClr val="339A00"/>
                </a:solidFill>
                <a:latin typeface="GillSans-SemiBold"/>
              </a:rPr>
              <a:t>КОМУ-НИБУДЬ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О </a:t>
            </a:r>
            <a:r>
              <a:rPr lang="ru-RU" sz="1400" b="1" dirty="0" smtClean="0">
                <a:solidFill>
                  <a:srgbClr val="339A00"/>
                </a:solidFill>
                <a:latin typeface="GillSans-SemiBold"/>
              </a:rPr>
              <a:t>БУЛЛИНГЕ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!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Люди, подвергшиеся издевательствам, нуждаются в помощи своих семей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и школ. Никто не может справиться с издевательствами в одиночку. </a:t>
            </a:r>
            <a:r>
              <a:rPr lang="ru-RU" dirty="0" err="1">
                <a:solidFill>
                  <a:srgbClr val="000000"/>
                </a:solidFill>
                <a:latin typeface="GillSans"/>
              </a:rPr>
              <a:t>Най</a:t>
            </a:r>
            <a:r>
              <a:rPr lang="ru-RU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дите кого-то, кому вы доверяете, желательно взрослого. Разговор помогает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5859" y="3934010"/>
            <a:ext cx="96951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illSans"/>
              </a:rPr>
              <a:t>лучше понять ситуацию и справиться со сложными чувствами. Важно, чтобы</a:t>
            </a:r>
          </a:p>
          <a:p>
            <a:r>
              <a:rPr lang="ru-RU" dirty="0">
                <a:latin typeface="GillSans"/>
              </a:rPr>
              <a:t>человек, с которым вы решили поговорить, слушал вас и уважал ваше мнение.</a:t>
            </a:r>
          </a:p>
          <a:p>
            <a:r>
              <a:rPr lang="ru-RU" dirty="0">
                <a:latin typeface="GillSans"/>
              </a:rPr>
              <a:t>Если кто-то скажет вам: «Это ваша вина!» или «То, что тебя не убивает, де-</a:t>
            </a:r>
          </a:p>
          <a:p>
            <a:r>
              <a:rPr lang="ru-RU" dirty="0">
                <a:latin typeface="GillSans"/>
              </a:rPr>
              <a:t>лает тебя сильнее!» — знайте, что они не правы! Иногда взрослые не </a:t>
            </a:r>
            <a:r>
              <a:rPr lang="ru-RU" dirty="0" err="1">
                <a:latin typeface="GillSans"/>
              </a:rPr>
              <a:t>зна</a:t>
            </a:r>
            <a:r>
              <a:rPr lang="ru-RU" dirty="0">
                <a:latin typeface="GillSans"/>
              </a:rPr>
              <a:t>-</a:t>
            </a:r>
          </a:p>
          <a:p>
            <a:r>
              <a:rPr lang="ru-RU" dirty="0">
                <a:latin typeface="GillSans"/>
              </a:rPr>
              <a:t>ют о реальной природе буллинга и его последствиях. Поэтому хорошо так-</a:t>
            </a:r>
          </a:p>
          <a:p>
            <a:r>
              <a:rPr lang="ru-RU" dirty="0">
                <a:latin typeface="GillSans"/>
              </a:rPr>
              <a:t>же поговорить со школьным психологом или социальным педагогом — их</a:t>
            </a:r>
          </a:p>
          <a:p>
            <a:r>
              <a:rPr lang="ru-RU" dirty="0">
                <a:latin typeface="GillSans"/>
              </a:rPr>
              <a:t>обучили помогать детям, ставшим жертвами травли. Никто не сможет</a:t>
            </a:r>
          </a:p>
          <a:p>
            <a:r>
              <a:rPr lang="ru-RU" dirty="0">
                <a:latin typeface="GillSans"/>
              </a:rPr>
              <a:t>вам помочь, если вы не скажете кому-то, что над вами издевались —</a:t>
            </a:r>
          </a:p>
          <a:p>
            <a:r>
              <a:rPr lang="ru-RU" dirty="0">
                <a:latin typeface="GillSans"/>
              </a:rPr>
              <a:t>ваша семья и учителя не умеют читать мысли.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866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806" y="0"/>
            <a:ext cx="98579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9A00"/>
                </a:solidFill>
                <a:latin typeface="GillSans-Bold"/>
              </a:rPr>
              <a:t>6.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НАДЕЯТЬСЯ, ЧТО ИЗДЕВАТЕЛЬСТВА КАК-ТО САМИ «УЙДУТ» —</a:t>
            </a:r>
          </a:p>
          <a:p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ПЛОХОЙ ВАРИАНТ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Ситуация почти наверняка ухудшится, если вы будете молчать, потому что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хулиган поймет, что ему это сходит с рук.</a:t>
            </a:r>
          </a:p>
          <a:p>
            <a:r>
              <a:rPr lang="ru-RU" b="1" dirty="0">
                <a:solidFill>
                  <a:srgbClr val="339A00"/>
                </a:solidFill>
                <a:latin typeface="GillSans-Bold"/>
              </a:rPr>
              <a:t>7.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В СЛУЧАЕ КИБЕРБУЛЛИНГА СОХРАНЯЙТЕ СООБЩЕНИЯ</a:t>
            </a:r>
          </a:p>
          <a:p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ОТ ХУЛИГАНА И ПЕРЕПИСКИ В ИНТЕРНЕТЕ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Даже если вы хотите избавиться от вещей, которые причинили вам боль как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можно скорее. Таким образом вы всегда сможете предоставить сохранен-</a:t>
            </a:r>
          </a:p>
          <a:p>
            <a:r>
              <a:rPr lang="ru-RU" dirty="0" err="1">
                <a:solidFill>
                  <a:srgbClr val="000000"/>
                </a:solidFill>
                <a:latin typeface="GillSans"/>
              </a:rPr>
              <a:t>ный</a:t>
            </a:r>
            <a:r>
              <a:rPr lang="ru-RU" dirty="0">
                <a:solidFill>
                  <a:srgbClr val="000000"/>
                </a:solidFill>
                <a:latin typeface="GillSans"/>
              </a:rPr>
              <a:t> материал в полицию, чтобы остановить хулигана. Кроме того, в случае,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если хулиган попытается «</a:t>
            </a:r>
            <a:r>
              <a:rPr lang="ru-RU" dirty="0" err="1">
                <a:solidFill>
                  <a:srgbClr val="000000"/>
                </a:solidFill>
                <a:latin typeface="GillSans"/>
              </a:rPr>
              <a:t>отфотошопить</a:t>
            </a:r>
            <a:r>
              <a:rPr lang="ru-RU" dirty="0">
                <a:solidFill>
                  <a:srgbClr val="000000"/>
                </a:solidFill>
                <a:latin typeface="GillSans"/>
              </a:rPr>
              <a:t>» вашу переписку с целью обол-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гать вас, вы всегда сможете доказать свою невиновность.</a:t>
            </a:r>
          </a:p>
          <a:p>
            <a:r>
              <a:rPr lang="ru-RU" b="1" dirty="0">
                <a:solidFill>
                  <a:srgbClr val="339A00"/>
                </a:solidFill>
                <a:latin typeface="GillSans-Bold"/>
              </a:rPr>
              <a:t>8.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ИНФОРМИРУЙТЕ ПОЛИЦИЮ!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Возможно, вам придется сообщить в полицию в случае очень серьезного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эпизода буллинга. Вы можете сделать это сами, позвонив в полицию по</a:t>
            </a:r>
          </a:p>
          <a:p>
            <a:r>
              <a:rPr lang="ru-RU" dirty="0">
                <a:solidFill>
                  <a:srgbClr val="000000"/>
                </a:solidFill>
                <a:latin typeface="GillSans"/>
              </a:rPr>
              <a:t>телефону 102, или вы можете попросить своих родителей или учителя </a:t>
            </a:r>
            <a:r>
              <a:rPr lang="ru-RU" dirty="0" err="1">
                <a:solidFill>
                  <a:srgbClr val="000000"/>
                </a:solidFill>
                <a:latin typeface="GillSans"/>
              </a:rPr>
              <a:t>сде</a:t>
            </a:r>
            <a:r>
              <a:rPr lang="ru-RU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dirty="0" err="1">
                <a:solidFill>
                  <a:srgbClr val="000000"/>
                </a:solidFill>
                <a:latin typeface="GillSans"/>
              </a:rPr>
              <a:t>лать</a:t>
            </a:r>
            <a:r>
              <a:rPr lang="ru-RU" dirty="0">
                <a:solidFill>
                  <a:srgbClr val="000000"/>
                </a:solidFill>
                <a:latin typeface="GillSans"/>
              </a:rPr>
              <a:t> это за вас. Вы не должны стесняться из-за того, что вы позвонили в по-</a:t>
            </a:r>
          </a:p>
          <a:p>
            <a:r>
              <a:rPr lang="ru-RU" dirty="0" err="1">
                <a:solidFill>
                  <a:srgbClr val="000000"/>
                </a:solidFill>
                <a:latin typeface="GillSans"/>
              </a:rPr>
              <a:t>лицию</a:t>
            </a:r>
            <a:r>
              <a:rPr lang="ru-RU" dirty="0">
                <a:solidFill>
                  <a:srgbClr val="000000"/>
                </a:solidFill>
                <a:latin typeface="GillSans"/>
              </a:rPr>
              <a:t> — у вас есть право на то, что вы делаете!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8436" y="5185868"/>
            <a:ext cx="10171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2.1 БЕСПОЛЕЗНЫЕ ИЛИ </a:t>
            </a:r>
            <a:r>
              <a:rPr lang="ru-RU" sz="3200" b="1" dirty="0" smtClean="0"/>
              <a:t>ДАЖЕ ВРЕДНЫЕ СОВЕТЫ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7291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942" y="0"/>
            <a:ext cx="74404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latin typeface="GillSans"/>
              </a:rPr>
              <a:t>Люди иногда могут дать вам советы, которые могут вам не помочь.</a:t>
            </a:r>
          </a:p>
          <a:p>
            <a:r>
              <a:rPr lang="ru-RU" sz="1400" dirty="0">
                <a:latin typeface="GillSans"/>
              </a:rPr>
              <a:t>Например, «Останови это!», «Это пройдет!», «Что тебя не убивает, делает</a:t>
            </a:r>
          </a:p>
          <a:p>
            <a:r>
              <a:rPr lang="ru-RU" sz="1400" dirty="0">
                <a:latin typeface="GillSans"/>
              </a:rPr>
              <a:t>сильнее!» «Издевательство — это нормально, все издеваются!» или «Ответь им,</a:t>
            </a:r>
          </a:p>
          <a:p>
            <a:r>
              <a:rPr lang="ru-RU" sz="1400" dirty="0">
                <a:latin typeface="GillSans"/>
              </a:rPr>
              <a:t>не будь тряпкой!» Страдание в тишине в надежде на то, что </a:t>
            </a:r>
            <a:r>
              <a:rPr lang="ru-RU" sz="1400" dirty="0" err="1">
                <a:latin typeface="GillSans"/>
              </a:rPr>
              <a:t>буллинг</a:t>
            </a:r>
            <a:r>
              <a:rPr lang="ru-RU" sz="1400" dirty="0">
                <a:latin typeface="GillSans"/>
              </a:rPr>
              <a:t> просто пре-</a:t>
            </a:r>
          </a:p>
          <a:p>
            <a:r>
              <a:rPr lang="ru-RU" sz="1400" dirty="0" err="1">
                <a:latin typeface="GillSans"/>
              </a:rPr>
              <a:t>кратится</a:t>
            </a:r>
            <a:r>
              <a:rPr lang="ru-RU" sz="1400" dirty="0">
                <a:latin typeface="GillSans"/>
              </a:rPr>
              <a:t>, не является решением. Страдание в течение длительного времени вредит</a:t>
            </a:r>
          </a:p>
          <a:p>
            <a:r>
              <a:rPr lang="ru-RU" sz="1400" dirty="0">
                <a:latin typeface="GillSans"/>
              </a:rPr>
              <a:t>вашему здоровью. Борьба — это очень опасное решение, оно работает, только</a:t>
            </a:r>
          </a:p>
          <a:p>
            <a:r>
              <a:rPr lang="ru-RU" sz="1400" dirty="0">
                <a:latin typeface="GillSans"/>
              </a:rPr>
              <a:t>если вы уверены, что можете победить хулигана и имеете достаточное количество</a:t>
            </a:r>
          </a:p>
          <a:p>
            <a:r>
              <a:rPr lang="ru-RU" sz="1400" dirty="0">
                <a:latin typeface="GillSans"/>
              </a:rPr>
              <a:t>сторонников. В противном случае она может сделать ситуацию еще хуже, </a:t>
            </a:r>
            <a:r>
              <a:rPr lang="ru-RU" sz="1400" dirty="0" err="1">
                <a:latin typeface="GillSans"/>
              </a:rPr>
              <a:t>посколь</a:t>
            </a:r>
            <a:r>
              <a:rPr lang="ru-RU" sz="1400" dirty="0">
                <a:latin typeface="GillSans"/>
              </a:rPr>
              <a:t>-</a:t>
            </a:r>
          </a:p>
          <a:p>
            <a:r>
              <a:rPr lang="ru-RU" sz="1400" dirty="0">
                <a:latin typeface="GillSans"/>
              </a:rPr>
              <a:t>ку хулиган станет ожидать, что вы будете сопротивляться, и использует этот факт,</a:t>
            </a:r>
          </a:p>
          <a:p>
            <a:r>
              <a:rPr lang="ru-RU" sz="1400" dirty="0">
                <a:latin typeface="GillSans"/>
              </a:rPr>
              <a:t>чтобы оправдать собственные дальнейшие действия. Также может оказаться, что</a:t>
            </a:r>
          </a:p>
          <a:p>
            <a:r>
              <a:rPr lang="ru-RU" sz="1400" dirty="0">
                <a:latin typeface="GillSans"/>
              </a:rPr>
              <a:t>не хулиган, а вы будете тем, кто получит наказание за неправильное поведение.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93" y="0"/>
            <a:ext cx="497700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942" y="2567226"/>
            <a:ext cx="68893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GillSans"/>
              </a:rPr>
              <a:t>Многие люди боятся сказать кому-</a:t>
            </a:r>
          </a:p>
          <a:p>
            <a:pPr algn="ctr"/>
            <a:r>
              <a:rPr lang="ru-RU" sz="1400" dirty="0">
                <a:latin typeface="GillSans"/>
              </a:rPr>
              <a:t>то, что они были жертвами буллинга,</a:t>
            </a:r>
          </a:p>
          <a:p>
            <a:pPr algn="ctr"/>
            <a:r>
              <a:rPr lang="ru-RU" sz="1400" dirty="0">
                <a:latin typeface="GillSans"/>
              </a:rPr>
              <a:t>потому что они думают, что </a:t>
            </a:r>
            <a:r>
              <a:rPr lang="ru-RU" sz="1400" dirty="0" err="1">
                <a:latin typeface="GillSans"/>
              </a:rPr>
              <a:t>издева</a:t>
            </a:r>
            <a:r>
              <a:rPr lang="ru-RU" sz="1400" dirty="0">
                <a:latin typeface="GillSans"/>
              </a:rPr>
              <a:t>-</a:t>
            </a:r>
          </a:p>
          <a:p>
            <a:pPr algn="ctr"/>
            <a:r>
              <a:rPr lang="ru-RU" sz="1400" dirty="0" err="1">
                <a:latin typeface="GillSans"/>
              </a:rPr>
              <a:t>тельства</a:t>
            </a:r>
            <a:r>
              <a:rPr lang="ru-RU" sz="1400" dirty="0">
                <a:latin typeface="GillSans"/>
              </a:rPr>
              <a:t> станут хуже, если они это </a:t>
            </a:r>
            <a:r>
              <a:rPr lang="ru-RU" sz="1400" dirty="0" err="1">
                <a:latin typeface="GillSans"/>
              </a:rPr>
              <a:t>сде</a:t>
            </a:r>
            <a:r>
              <a:rPr lang="ru-RU" sz="1400" dirty="0">
                <a:latin typeface="GillSans"/>
              </a:rPr>
              <a:t>-</a:t>
            </a:r>
          </a:p>
          <a:p>
            <a:pPr algn="ctr"/>
            <a:r>
              <a:rPr lang="ru-RU" sz="1400" dirty="0">
                <a:latin typeface="GillSans"/>
              </a:rPr>
              <a:t>лают. Они думают, что хулиган узнает,</a:t>
            </a:r>
          </a:p>
          <a:p>
            <a:pPr algn="ctr"/>
            <a:r>
              <a:rPr lang="ru-RU" sz="1400" dirty="0">
                <a:latin typeface="GillSans"/>
              </a:rPr>
              <a:t>кто «сказал», и захочет отомстить. Они</a:t>
            </a:r>
          </a:p>
          <a:p>
            <a:pPr algn="ctr"/>
            <a:r>
              <a:rPr lang="ru-RU" sz="1400" dirty="0">
                <a:latin typeface="GillSans"/>
              </a:rPr>
              <a:t>думают, что их будут называть гадкими</a:t>
            </a:r>
          </a:p>
          <a:p>
            <a:pPr algn="ctr"/>
            <a:r>
              <a:rPr lang="ru-RU" sz="1400" dirty="0">
                <a:latin typeface="GillSans"/>
              </a:rPr>
              <a:t>именами, если они «расскажут» о </a:t>
            </a:r>
            <a:r>
              <a:rPr lang="ru-RU" sz="1400" dirty="0" err="1">
                <a:latin typeface="GillSans"/>
              </a:rPr>
              <a:t>ху</a:t>
            </a:r>
            <a:r>
              <a:rPr lang="ru-RU" sz="1400" dirty="0">
                <a:latin typeface="GillSans"/>
              </a:rPr>
              <a:t>-</a:t>
            </a:r>
          </a:p>
          <a:p>
            <a:pPr algn="ctr"/>
            <a:r>
              <a:rPr lang="ru-RU" sz="1400" dirty="0" err="1">
                <a:latin typeface="GillSans"/>
              </a:rPr>
              <a:t>лигане</a:t>
            </a:r>
            <a:r>
              <a:rPr lang="ru-RU" sz="1400" dirty="0">
                <a:latin typeface="GillSans"/>
              </a:rPr>
              <a:t>. Существует большое давление</a:t>
            </a:r>
          </a:p>
          <a:p>
            <a:pPr algn="ctr"/>
            <a:r>
              <a:rPr lang="ru-RU" sz="1400" dirty="0">
                <a:latin typeface="GillSans"/>
              </a:rPr>
              <a:t>против «говорить учителю», особенно</a:t>
            </a:r>
          </a:p>
          <a:p>
            <a:pPr algn="ctr"/>
            <a:r>
              <a:rPr lang="ru-RU" sz="1400" dirty="0">
                <a:latin typeface="GillSans"/>
              </a:rPr>
              <a:t>в средней школе. Люди, которые рас-</a:t>
            </a:r>
          </a:p>
          <a:p>
            <a:pPr algn="ctr"/>
            <a:r>
              <a:rPr lang="ru-RU" sz="1400" dirty="0">
                <a:latin typeface="GillSans"/>
              </a:rPr>
              <a:t>сказывают учителю о том, что про-</a:t>
            </a:r>
          </a:p>
          <a:p>
            <a:pPr algn="ctr"/>
            <a:r>
              <a:rPr lang="ru-RU" sz="1400" dirty="0">
                <a:latin typeface="GillSans"/>
              </a:rPr>
              <a:t>исходит между учащимися, могут на-</a:t>
            </a:r>
          </a:p>
          <a:p>
            <a:pPr algn="ctr"/>
            <a:r>
              <a:rPr lang="ru-RU" sz="1400" dirty="0" err="1">
                <a:latin typeface="GillSans"/>
              </a:rPr>
              <a:t>зываться</a:t>
            </a:r>
            <a:r>
              <a:rPr lang="ru-RU" sz="1400" dirty="0">
                <a:latin typeface="GillSans"/>
              </a:rPr>
              <a:t> «доносчиками» или иными</a:t>
            </a:r>
          </a:p>
          <a:p>
            <a:pPr algn="ctr"/>
            <a:r>
              <a:rPr lang="ru-RU" sz="1400" dirty="0">
                <a:latin typeface="GillSans"/>
              </a:rPr>
              <a:t>вариантами, такими, как «крыса» или</a:t>
            </a:r>
          </a:p>
          <a:p>
            <a:pPr algn="ctr"/>
            <a:r>
              <a:rPr lang="ru-RU" sz="1400" dirty="0">
                <a:latin typeface="GillSans"/>
              </a:rPr>
              <a:t>«стукач». Пожалуйста, помните одну</a:t>
            </a:r>
          </a:p>
          <a:p>
            <a:pPr algn="ctr"/>
            <a:r>
              <a:rPr lang="ru-RU" sz="1400" dirty="0">
                <a:latin typeface="GillSans"/>
              </a:rPr>
              <a:t>вещь: говорить учителю, что над вами</a:t>
            </a:r>
          </a:p>
          <a:p>
            <a:pPr algn="ctr"/>
            <a:r>
              <a:rPr lang="ru-RU" sz="1400" dirty="0">
                <a:latin typeface="GillSans"/>
              </a:rPr>
              <a:t>или кем-то еще издеваются, — это не</a:t>
            </a:r>
          </a:p>
          <a:p>
            <a:pPr algn="ctr"/>
            <a:r>
              <a:rPr lang="ru-RU" sz="1400" dirty="0">
                <a:latin typeface="GillSans"/>
              </a:rPr>
              <a:t>то же самое, что быть «стукачом»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7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473" y="176796"/>
            <a:ext cx="8763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Если вы не уверены или боитесь того, как именно школа может отреагировать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на ваше сообщение о том, что над вами издевались, будет хорошей идеей сначала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рассказать кому-то дома. Взрослый еще дома может узнать, как в школе </a:t>
            </a:r>
            <a:r>
              <a:rPr lang="ru-RU" sz="1600" dirty="0" err="1" smtClean="0">
                <a:solidFill>
                  <a:srgbClr val="000000"/>
                </a:solidFill>
                <a:latin typeface="GillSans"/>
              </a:rPr>
              <a:t>рассматри</a:t>
            </a:r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sz="1600" dirty="0" err="1" smtClean="0">
                <a:solidFill>
                  <a:srgbClr val="000000"/>
                </a:solidFill>
                <a:latin typeface="GillSans"/>
              </a:rPr>
              <a:t>ваются</a:t>
            </a:r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 подобные дела с случаями буллинга, прежде чем пойти и рассказать. Есть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некоторые вещи, которые родитель или опекун, или тот, кто заботится о вас дома,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должен знать о том, чтобы сообщить об инциденте издевательств в школу.</a:t>
            </a:r>
          </a:p>
          <a:p>
            <a:r>
              <a:rPr lang="ru-RU" sz="1200" b="1" dirty="0" smtClean="0">
                <a:solidFill>
                  <a:srgbClr val="339A00"/>
                </a:solidFill>
                <a:latin typeface="GillSans-SemiBold"/>
              </a:rPr>
              <a:t>НЕ ВЕРЬТЕ ТОМУ, ЧТО ВЫ САМИ ВИНОВАТЫ В ТОМ, ЧТО ВАС ТРАВЯТ!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Одна из самых плохих вещей, связанных с </a:t>
            </a:r>
            <a:r>
              <a:rPr lang="ru-RU" sz="1600" dirty="0" err="1" smtClean="0">
                <a:solidFill>
                  <a:srgbClr val="000000"/>
                </a:solidFill>
                <a:latin typeface="GillSans"/>
              </a:rPr>
              <a:t>буллингом</a:t>
            </a:r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, заключается в том, что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люди, над которыми издевались, часто чувствуют, что это их собственная вина.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Это не соответствует действительности. Никто не заслуживает издевательств —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нет оправдания поведению хулиганов. Издевательства — это всегда плохо.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Хулиган (и другие люди) могут заставить жертву поверить, что это ее вина.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Это потому, что обзывания и дразнилки, которыми в том числе задевают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жертву, как правило, рассказывают о чем-то, чем жертва отличается от других.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GillSans"/>
              </a:rPr>
              <a:t>Над людьми можно издеваться, используя их </a:t>
            </a:r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отличительные черты: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• издеваются над ростом (слишком короткий или слишком высокий)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или весом (слишком худая, слишком толстая);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• над цветом кожи, волос или глаз жертвы;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• над религией, убеждениями или национальностью запугиваемого лица;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• над тем носит ли человек очки, использует слуховой аппарат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или инвалидное кресло;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• над способностями жертвы на уроках (слишком умные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или недостаточно умные)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• над показателями человека в спорте, играх или на иных занятиях;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• поводом может быть одежда жертвы, личная гигиена,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или другие аспекты внешнего вида;</a:t>
            </a:r>
          </a:p>
          <a:p>
            <a:r>
              <a:rPr lang="ru-RU" sz="1600" b="1" dirty="0" smtClean="0">
                <a:solidFill>
                  <a:srgbClr val="339A00"/>
                </a:solidFill>
                <a:latin typeface="GillSans-SemiBold"/>
              </a:rPr>
              <a:t>• семья, друзья или домашняя жизнь в целом.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868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469" y="0"/>
            <a:ext cx="78913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Поэтому жертва буллинга может начать думать: «О, если бы я был</a:t>
            </a:r>
          </a:p>
          <a:p>
            <a:r>
              <a:rPr lang="ru-RU" dirty="0"/>
              <a:t>выше/ короче/ толще/ тоньше/ не носил очки/ имел другой цвет волос/ не</a:t>
            </a:r>
          </a:p>
          <a:p>
            <a:r>
              <a:rPr lang="ru-RU" dirty="0"/>
              <a:t>имел веснушек/ говорил по-другому/ был лучше или не был бы так хорош</a:t>
            </a:r>
          </a:p>
          <a:p>
            <a:r>
              <a:rPr lang="ru-RU" dirty="0"/>
              <a:t>в (каком-то виде спорта/ творчестве или иной деятельности), тогда меня</a:t>
            </a:r>
          </a:p>
          <a:p>
            <a:r>
              <a:rPr lang="ru-RU" dirty="0"/>
              <a:t>бы не выбрали хулиганы в качестве мишени!»</a:t>
            </a:r>
          </a:p>
          <a:p>
            <a:r>
              <a:rPr lang="ru-RU" dirty="0"/>
              <a:t>Но дело же совершенно не в этом.</a:t>
            </a:r>
          </a:p>
          <a:p>
            <a:r>
              <a:rPr lang="ru-RU" dirty="0"/>
              <a:t>НЕ ПЫТАЙТЕСЬ ДАВАТЬ ФИЗИЧЕСКИЙ ОТПОР</a:t>
            </a:r>
          </a:p>
          <a:p>
            <a:r>
              <a:rPr lang="ru-RU" dirty="0"/>
              <a:t>В СИТУАЦИИ ТРАВЛИ!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449" y="1"/>
            <a:ext cx="442168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90783" y="1810464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GillSans"/>
              </a:rPr>
              <a:t>Много лет назад, </a:t>
            </a:r>
            <a:r>
              <a:rPr lang="ru-RU" sz="1400" dirty="0" err="1">
                <a:latin typeface="GillSans"/>
              </a:rPr>
              <a:t>ког</a:t>
            </a:r>
            <a:r>
              <a:rPr lang="ru-RU" sz="1400" dirty="0">
                <a:latin typeface="GillSans"/>
              </a:rPr>
              <a:t>-</a:t>
            </a:r>
          </a:p>
          <a:p>
            <a:r>
              <a:rPr lang="ru-RU" sz="1400" dirty="0">
                <a:latin typeface="GillSans"/>
              </a:rPr>
              <a:t>да ваши родители были</a:t>
            </a:r>
          </a:p>
          <a:p>
            <a:r>
              <a:rPr lang="ru-RU" sz="1400" dirty="0">
                <a:latin typeface="GillSans"/>
              </a:rPr>
              <a:t>детьми, взрослые </a:t>
            </a:r>
            <a:r>
              <a:rPr lang="ru-RU" sz="1400" dirty="0" err="1">
                <a:latin typeface="GillSans"/>
              </a:rPr>
              <a:t>совето</a:t>
            </a:r>
            <a:r>
              <a:rPr lang="ru-RU" sz="1400" dirty="0">
                <a:latin typeface="GillSans"/>
              </a:rPr>
              <a:t>-</a:t>
            </a:r>
          </a:p>
          <a:p>
            <a:r>
              <a:rPr lang="ru-RU" sz="1400" dirty="0">
                <a:latin typeface="GillSans"/>
              </a:rPr>
              <a:t>вали молодым людям, над</a:t>
            </a:r>
          </a:p>
          <a:p>
            <a:r>
              <a:rPr lang="ru-RU" sz="1400" dirty="0">
                <a:latin typeface="GillSans"/>
              </a:rPr>
              <a:t>которыми издевались, от-</a:t>
            </a:r>
          </a:p>
          <a:p>
            <a:r>
              <a:rPr lang="ru-RU" sz="1400" dirty="0" err="1">
                <a:latin typeface="GillSans"/>
              </a:rPr>
              <a:t>вечать</a:t>
            </a:r>
            <a:r>
              <a:rPr lang="ru-RU" sz="1400" dirty="0">
                <a:latin typeface="GillSans"/>
              </a:rPr>
              <a:t> ударом на удар —</a:t>
            </a:r>
          </a:p>
          <a:p>
            <a:r>
              <a:rPr lang="ru-RU" sz="1400" dirty="0">
                <a:latin typeface="GillSans"/>
              </a:rPr>
              <a:t>то есть физически от-</a:t>
            </a:r>
          </a:p>
          <a:p>
            <a:r>
              <a:rPr lang="ru-RU" sz="1400" dirty="0" err="1">
                <a:latin typeface="GillSans"/>
              </a:rPr>
              <a:t>биваться</a:t>
            </a:r>
            <a:r>
              <a:rPr lang="ru-RU" sz="1400" dirty="0">
                <a:latin typeface="GillSans"/>
              </a:rPr>
              <a:t> от них. Они</a:t>
            </a:r>
          </a:p>
          <a:p>
            <a:r>
              <a:rPr lang="ru-RU" sz="1400" dirty="0">
                <a:latin typeface="GillSans"/>
              </a:rPr>
              <a:t>бы сказали такие вещи,</a:t>
            </a:r>
          </a:p>
          <a:p>
            <a:r>
              <a:rPr lang="ru-RU" sz="1400" dirty="0">
                <a:latin typeface="GillSans"/>
              </a:rPr>
              <a:t>как: «Хулиганы — трусы,</a:t>
            </a:r>
          </a:p>
          <a:p>
            <a:r>
              <a:rPr lang="ru-RU" sz="1400" dirty="0">
                <a:latin typeface="GillSans"/>
              </a:rPr>
              <a:t>и убегут, если вы начнете</a:t>
            </a:r>
          </a:p>
          <a:p>
            <a:r>
              <a:rPr lang="ru-RU" sz="1400" dirty="0">
                <a:latin typeface="GillSans"/>
              </a:rPr>
              <a:t>бороться с ними».</a:t>
            </a:r>
          </a:p>
          <a:p>
            <a:r>
              <a:rPr lang="ru-RU" sz="1400" dirty="0">
                <a:latin typeface="GillSans"/>
              </a:rPr>
              <a:t>К сожалению, теперь</a:t>
            </a:r>
          </a:p>
          <a:p>
            <a:r>
              <a:rPr lang="ru-RU" sz="1400" dirty="0">
                <a:latin typeface="GillSans"/>
              </a:rPr>
              <a:t>мы знаем, что это не </a:t>
            </a:r>
            <a:r>
              <a:rPr lang="ru-RU" sz="1400" dirty="0" err="1">
                <a:latin typeface="GillSans"/>
              </a:rPr>
              <a:t>ра</a:t>
            </a:r>
            <a:r>
              <a:rPr lang="ru-RU" sz="1400" dirty="0">
                <a:latin typeface="GillSans"/>
              </a:rPr>
              <a:t>-</a:t>
            </a:r>
          </a:p>
          <a:p>
            <a:r>
              <a:rPr lang="ru-RU" sz="1400" dirty="0" err="1">
                <a:latin typeface="GillSans"/>
              </a:rPr>
              <a:t>ботает</a:t>
            </a:r>
            <a:r>
              <a:rPr lang="ru-RU" sz="1400" dirty="0">
                <a:latin typeface="GillSans"/>
              </a:rPr>
              <a:t>. Да, они трусы,</a:t>
            </a:r>
          </a:p>
          <a:p>
            <a:r>
              <a:rPr lang="ru-RU" sz="1400" dirty="0">
                <a:latin typeface="GillSans"/>
              </a:rPr>
              <a:t>и поэтому они выбирают</a:t>
            </a:r>
          </a:p>
          <a:p>
            <a:r>
              <a:rPr lang="ru-RU" sz="1400" dirty="0">
                <a:latin typeface="GillSans"/>
              </a:rPr>
              <a:t>людей, которые не </a:t>
            </a:r>
            <a:r>
              <a:rPr lang="ru-RU" sz="1400" dirty="0" err="1">
                <a:latin typeface="GillSans"/>
              </a:rPr>
              <a:t>мо</a:t>
            </a:r>
            <a:r>
              <a:rPr lang="ru-RU" sz="1400" dirty="0">
                <a:latin typeface="GillSans"/>
              </a:rPr>
              <a:t>-</a:t>
            </a:r>
          </a:p>
          <a:p>
            <a:r>
              <a:rPr lang="ru-RU" sz="1400" dirty="0">
                <a:latin typeface="GillSans"/>
              </a:rPr>
              <a:t>гут или не хотят бороть-</a:t>
            </a:r>
          </a:p>
          <a:p>
            <a:r>
              <a:rPr lang="ru-RU" sz="1400" dirty="0" err="1">
                <a:latin typeface="GillSans"/>
              </a:rPr>
              <a:t>ся</a:t>
            </a:r>
            <a:r>
              <a:rPr lang="ru-RU" sz="1400" dirty="0">
                <a:latin typeface="GillSans"/>
              </a:rPr>
              <a:t>. Но нет, они не будут</a:t>
            </a:r>
          </a:p>
          <a:p>
            <a:r>
              <a:rPr lang="ru-RU" sz="1400" dirty="0">
                <a:latin typeface="GillSans"/>
              </a:rPr>
              <a:t>убегать от драки, потому</a:t>
            </a:r>
          </a:p>
          <a:p>
            <a:r>
              <a:rPr lang="ru-RU" sz="1400" dirty="0">
                <a:latin typeface="GillSans"/>
              </a:rPr>
              <a:t>что хулиганы, как правило,</a:t>
            </a:r>
          </a:p>
          <a:p>
            <a:r>
              <a:rPr lang="ru-RU" sz="1400" dirty="0">
                <a:latin typeface="GillSans"/>
              </a:rPr>
              <a:t>агрессивные люди, кото-</a:t>
            </a:r>
          </a:p>
          <a:p>
            <a:r>
              <a:rPr lang="ru-RU" sz="1400" dirty="0" err="1">
                <a:latin typeface="GillSans"/>
              </a:rPr>
              <a:t>рые</a:t>
            </a:r>
            <a:r>
              <a:rPr lang="ru-RU" sz="1400" dirty="0">
                <a:latin typeface="GillSans"/>
              </a:rPr>
              <a:t> любят драться.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469" y="3336667"/>
            <a:ext cx="53653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illSans"/>
              </a:rPr>
              <a:t>Тот факт, что хулиганы любят и, как правило, умеют драться, а люди, которых</a:t>
            </a:r>
          </a:p>
          <a:p>
            <a:r>
              <a:rPr lang="ru-RU" sz="1400" dirty="0">
                <a:latin typeface="GillSans"/>
              </a:rPr>
              <a:t>они травят, предпочитают избегать драк, говорит о том, что драка, в конечном </a:t>
            </a:r>
            <a:r>
              <a:rPr lang="ru-RU" sz="1400" dirty="0" err="1">
                <a:latin typeface="GillSans"/>
              </a:rPr>
              <a:t>сче</a:t>
            </a:r>
            <a:r>
              <a:rPr lang="ru-RU" sz="1400" dirty="0">
                <a:latin typeface="GillSans"/>
              </a:rPr>
              <a:t>-</a:t>
            </a:r>
          </a:p>
          <a:p>
            <a:r>
              <a:rPr lang="ru-RU" sz="1400" dirty="0">
                <a:latin typeface="GillSans"/>
              </a:rPr>
              <a:t>те, плохой способ отбиться от хулигана. Велика вероятность, что вы проиграете,</a:t>
            </a:r>
          </a:p>
          <a:p>
            <a:r>
              <a:rPr lang="ru-RU" sz="1400" dirty="0">
                <a:latin typeface="GillSans"/>
              </a:rPr>
              <a:t>особенно, если силы не равны. Если вас физически запугивают и вы попытаетесь</a:t>
            </a:r>
          </a:p>
          <a:p>
            <a:r>
              <a:rPr lang="ru-RU" sz="1400" dirty="0">
                <a:latin typeface="GillSans"/>
              </a:rPr>
              <a:t>бороться с хулиганом, в 99% из 100, вы рискуете попасть в еще большую пере-</a:t>
            </a:r>
          </a:p>
          <a:p>
            <a:r>
              <a:rPr lang="ru-RU" sz="1400" dirty="0" err="1">
                <a:latin typeface="GillSans"/>
              </a:rPr>
              <a:t>дрягу</a:t>
            </a:r>
            <a:r>
              <a:rPr lang="ru-RU" sz="1400" dirty="0">
                <a:latin typeface="GillSans"/>
              </a:rPr>
              <a:t>, вас могут еще сильнее обидеть или ударить.</a:t>
            </a:r>
          </a:p>
          <a:p>
            <a:r>
              <a:rPr lang="ru-RU" sz="1400" dirty="0">
                <a:latin typeface="GillSans"/>
              </a:rPr>
              <a:t>Даже если произойдет что-то удивительное: каким-то чудом жертва выи-</a:t>
            </a:r>
          </a:p>
          <a:p>
            <a:r>
              <a:rPr lang="ru-RU" sz="1400" dirty="0">
                <a:latin typeface="GillSans"/>
              </a:rPr>
              <a:t>грает физическую борьбу с хулиганом — потом все может стать намного хуже.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05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691" y="652401"/>
            <a:ext cx="930683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Существуют два плохих варианта:</a:t>
            </a:r>
          </a:p>
          <a:p>
            <a:r>
              <a:rPr lang="ru-RU" b="1" dirty="0">
                <a:solidFill>
                  <a:srgbClr val="339A00"/>
                </a:solidFill>
                <a:latin typeface="GillSans-Bold"/>
              </a:rPr>
              <a:t>1. 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Хулиган может убедить школу, что вы были тем, кто начал драку</a:t>
            </a:r>
            <a:r>
              <a:rPr lang="ru-RU" sz="1400" b="1" dirty="0">
                <a:solidFill>
                  <a:srgbClr val="000000"/>
                </a:solidFill>
                <a:latin typeface="GillSans-Bold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Он или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она может заставить своих друзей лгать школе, чтобы те подтвердили лож-</a:t>
            </a:r>
          </a:p>
          <a:p>
            <a:r>
              <a:rPr lang="ru-RU" sz="1400" dirty="0" err="1">
                <a:solidFill>
                  <a:srgbClr val="000000"/>
                </a:solidFill>
                <a:latin typeface="GillSans"/>
              </a:rPr>
              <a:t>ную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 историю. Школа почти наверняка подумает, что тот факт, что вы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вы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играли бой, свидетельствует о том, что вы начали потасовку.</a:t>
            </a:r>
          </a:p>
          <a:p>
            <a:r>
              <a:rPr lang="ru-RU" b="1" dirty="0">
                <a:solidFill>
                  <a:srgbClr val="339A00"/>
                </a:solidFill>
                <a:latin typeface="GillSans-Bold"/>
              </a:rPr>
              <a:t>2. 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Хулиган может встретиться со своими друзьями и избить вас. Многие люди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думают, что они могут справиться с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буллингом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, собрав банду, чтобы избить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хулигана или хулиганов. Единственная проблема здесь заключается в том,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что насилие вызывает только насилие. из трех сценариев: кто-то в итоге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исключается из школы, кто-то попадает в больницу, а кто-то попадает в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не-</a:t>
            </a:r>
            <a:endParaRPr lang="ru-RU" sz="1400" dirty="0">
              <a:solidFill>
                <a:srgbClr val="000000"/>
              </a:solidFill>
              <a:latin typeface="GillSans"/>
            </a:endParaRP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приятности с полицией!</a:t>
            </a:r>
          </a:p>
          <a:p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ПОЖАЛУЙСТА, </a:t>
            </a:r>
            <a:r>
              <a:rPr lang="ru-RU" sz="1100" b="1" dirty="0" smtClean="0">
                <a:solidFill>
                  <a:srgbClr val="339A00"/>
                </a:solidFill>
                <a:latin typeface="GillSans-SemiBold"/>
              </a:rPr>
              <a:t>ПОМНИТЕ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: ЕС ЛИ ВЫ </a:t>
            </a:r>
            <a:r>
              <a:rPr lang="ru-RU" sz="1100" b="1" dirty="0" smtClean="0">
                <a:solidFill>
                  <a:srgbClr val="339A00"/>
                </a:solidFill>
                <a:latin typeface="GillSans-SemiBold"/>
              </a:rPr>
              <a:t>ПОДВЕРГАЕТЕСЬ</a:t>
            </a:r>
            <a:endParaRPr lang="ru-RU" sz="1100" b="1" dirty="0">
              <a:solidFill>
                <a:srgbClr val="339A00"/>
              </a:solidFill>
              <a:latin typeface="GillSans-SemiBold"/>
            </a:endParaRPr>
          </a:p>
          <a:p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ФИЗИЧЕСКОМУ </a:t>
            </a:r>
            <a:r>
              <a:rPr lang="ru-RU" sz="1100" b="1" dirty="0" smtClean="0">
                <a:solidFill>
                  <a:srgbClr val="339A00"/>
                </a:solidFill>
                <a:latin typeface="GillSans-SemiBold"/>
              </a:rPr>
              <a:t>ИЗДЕВАТЕЛЬСТВУ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, ВЫ </a:t>
            </a:r>
            <a:r>
              <a:rPr lang="ru-RU" sz="1100" b="1" dirty="0" smtClean="0">
                <a:solidFill>
                  <a:srgbClr val="339A00"/>
                </a:solidFill>
                <a:latin typeface="GillSans-SemiBold"/>
              </a:rPr>
              <a:t>ВСЕГДА ДОЛЖНЫ СКАЗАТЬ</a:t>
            </a:r>
            <a:endParaRPr lang="ru-RU" sz="1100" b="1" dirty="0">
              <a:solidFill>
                <a:srgbClr val="339A00"/>
              </a:solidFill>
              <a:latin typeface="GillSans-SemiBold"/>
            </a:endParaRPr>
          </a:p>
          <a:p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ОБ </a:t>
            </a:r>
            <a:r>
              <a:rPr lang="ru-RU" sz="1100" b="1" dirty="0" smtClean="0">
                <a:solidFill>
                  <a:srgbClr val="339A00"/>
                </a:solidFill>
                <a:latin typeface="GillSans-SemiBold"/>
              </a:rPr>
              <a:t>ЭТОМ КОМУ-ТО</a:t>
            </a:r>
            <a:endParaRPr lang="ru-RU" sz="1100" b="1" dirty="0">
              <a:solidFill>
                <a:srgbClr val="339A00"/>
              </a:solidFill>
              <a:latin typeface="GillSans-Semi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Если что-то произошло в школе, то именно задачей школы является рас-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смотрение случаев физического насилия. Дома родители или опекуны следят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за тем, чтобы их дети и подростки не причиняли физического вреда другим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людям. Если случаи физического насилия дома достаточно серьезны, то к этому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должна быть привлечена полиция.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9068" y="4638128"/>
            <a:ext cx="88141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Sans-Bold"/>
              </a:rPr>
              <a:t>3.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Sans-Bold"/>
              </a:rPr>
              <a:t>КАК ВЫ МОЖЕТЕ ПРЕДОТВРАТИТЬ ТРАВЛЮ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Sans-Bold"/>
              </a:rPr>
              <a:t>В ВАШЕЙ ШКОЛЕ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Sans-Bold"/>
              </a:rPr>
              <a:t>?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illSans-Bold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Sans-Bold"/>
              </a:rPr>
              <a:t>Давай об этом поговорим в следующий раз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1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8756" y="312531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39A00"/>
                </a:solidFill>
                <a:latin typeface="GillSans-SemiBold"/>
              </a:rPr>
              <a:t>Б У Л </a:t>
            </a:r>
            <a:r>
              <a:rPr lang="ru-RU" b="1" dirty="0">
                <a:solidFill>
                  <a:srgbClr val="339A00"/>
                </a:solidFill>
                <a:latin typeface="GillSans-SemiBold"/>
              </a:rPr>
              <a:t>Л И Н Г —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ЭТО КОГДА ОДИН ЧЕЛОВЕК НАМЕРЕННО</a:t>
            </a:r>
          </a:p>
          <a:p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И НЕОДНОКРАТНО ЗАСТАВЛЯЕТ ДРУГОГО ЧЕЛОВЕКА </a:t>
            </a:r>
            <a:r>
              <a:rPr lang="ru-RU" sz="1400" b="1" dirty="0" smtClean="0">
                <a:solidFill>
                  <a:srgbClr val="339A00"/>
                </a:solidFill>
                <a:latin typeface="GillSans-SemiBold"/>
              </a:rPr>
              <a:t>ЧУВСТВОВАТЬ СЕБЯ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ПЛОХО, И ПРИ ЭТОМ </a:t>
            </a:r>
            <a:r>
              <a:rPr lang="ru-RU" sz="1400" b="1" dirty="0" smtClean="0">
                <a:solidFill>
                  <a:srgbClr val="339A00"/>
                </a:solidFill>
                <a:latin typeface="GillSans-SemiBold"/>
              </a:rPr>
              <a:t>ЖЕРТВЕ 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Т</a:t>
            </a:r>
            <a:r>
              <a:rPr lang="ru-RU" sz="1400" b="1" dirty="0" smtClean="0">
                <a:solidFill>
                  <a:srgbClr val="339A00"/>
                </a:solidFill>
                <a:latin typeface="GillSans-SemiBold"/>
              </a:rPr>
              <a:t>РУДНО </a:t>
            </a:r>
            <a:r>
              <a:rPr lang="ru-RU" sz="1400" b="1" dirty="0">
                <a:solidFill>
                  <a:srgbClr val="339A00"/>
                </a:solidFill>
                <a:latin typeface="GillSans-SemiBold"/>
              </a:rPr>
              <a:t>ЗАЩИТИТЬСЯ.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4409162" y="2029216"/>
            <a:ext cx="3549040" cy="2492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Буллинг</a:t>
            </a:r>
            <a:endParaRPr lang="ru-RU" sz="4400" b="1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8202" y="1260943"/>
            <a:ext cx="38788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ПРЕДНАМЕРЕННО</a:t>
            </a:r>
            <a:endParaRPr lang="ru-RU" b="1" dirty="0"/>
          </a:p>
          <a:p>
            <a:r>
              <a:rPr lang="ru-RU" dirty="0"/>
              <a:t>Человек причиняет физическую</a:t>
            </a:r>
          </a:p>
          <a:p>
            <a:r>
              <a:rPr lang="ru-RU" dirty="0"/>
              <a:t>или психологическую боль</a:t>
            </a:r>
          </a:p>
          <a:p>
            <a:r>
              <a:rPr lang="ru-RU" dirty="0"/>
              <a:t>другому человеку намеренно,</a:t>
            </a:r>
          </a:p>
          <a:p>
            <a:r>
              <a:rPr lang="ru-RU" dirty="0"/>
              <a:t>а не случайно. Дружеская игра</a:t>
            </a:r>
          </a:p>
          <a:p>
            <a:r>
              <a:rPr lang="ru-RU" dirty="0"/>
              <a:t>или розыгрыши —</a:t>
            </a:r>
          </a:p>
          <a:p>
            <a:r>
              <a:rPr lang="ru-RU" dirty="0"/>
              <a:t>это не </a:t>
            </a:r>
            <a:r>
              <a:rPr lang="ru-RU" dirty="0" err="1"/>
              <a:t>буллинг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82838" y="4240680"/>
            <a:ext cx="3954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ТРУДНО</a:t>
            </a:r>
          </a:p>
          <a:p>
            <a:pPr algn="ctr"/>
            <a:r>
              <a:rPr lang="ru-RU" b="1" dirty="0"/>
              <a:t>ЗАЩИТИТЬ СЕБЯ</a:t>
            </a:r>
          </a:p>
          <a:p>
            <a:r>
              <a:rPr lang="ru-RU" dirty="0"/>
              <a:t>Силы в травле всегда неравны.</a:t>
            </a:r>
          </a:p>
          <a:p>
            <a:r>
              <a:rPr lang="ru-RU" dirty="0"/>
              <a:t>Жертва может быть физически</a:t>
            </a:r>
          </a:p>
          <a:p>
            <a:r>
              <a:rPr lang="ru-RU" dirty="0"/>
              <a:t>слабее, беднее или богаче</a:t>
            </a:r>
          </a:p>
          <a:p>
            <a:r>
              <a:rPr lang="ru-RU" dirty="0"/>
              <a:t>или может просто отличаться</a:t>
            </a:r>
          </a:p>
          <a:p>
            <a:r>
              <a:rPr lang="ru-RU" dirty="0"/>
              <a:t>от других; у жертвы может быть</a:t>
            </a:r>
          </a:p>
          <a:p>
            <a:r>
              <a:rPr lang="ru-RU" dirty="0"/>
              <a:t>мало друзей в школе и т.п.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8755" y="4240681"/>
            <a:ext cx="3665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НЕОДНОКРАТНО</a:t>
            </a:r>
            <a:endParaRPr lang="ru-RU" sz="1600" b="1" dirty="0"/>
          </a:p>
          <a:p>
            <a:r>
              <a:rPr lang="ru-RU" sz="1600" dirty="0">
                <a:solidFill>
                  <a:srgbClr val="000000"/>
                </a:solidFill>
              </a:rPr>
              <a:t>Один и тот же человек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или группа несколько раз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вредит кому-то.</a:t>
            </a:r>
          </a:p>
          <a:p>
            <a:r>
              <a:rPr lang="ru-RU" sz="1600" dirty="0" err="1">
                <a:solidFill>
                  <a:srgbClr val="000000"/>
                </a:solidFill>
              </a:rPr>
              <a:t>Буллинг</a:t>
            </a:r>
            <a:r>
              <a:rPr lang="ru-RU" sz="1600" dirty="0">
                <a:solidFill>
                  <a:srgbClr val="000000"/>
                </a:solidFill>
              </a:rPr>
              <a:t> — это не случайный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одноразовый спор или драка.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69096" y="1537942"/>
            <a:ext cx="39289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БОЛЬНО</a:t>
            </a:r>
          </a:p>
          <a:p>
            <a:r>
              <a:rPr lang="ru-RU" dirty="0"/>
              <a:t>Душевное и телесное здоровье</a:t>
            </a:r>
          </a:p>
          <a:p>
            <a:r>
              <a:rPr lang="ru-RU" dirty="0"/>
              <a:t>человека могут пострадать</a:t>
            </a:r>
          </a:p>
          <a:p>
            <a:r>
              <a:rPr lang="ru-RU" dirty="0"/>
              <a:t>от подобных действий.</a:t>
            </a:r>
          </a:p>
          <a:p>
            <a:r>
              <a:rPr lang="ru-RU" dirty="0"/>
              <a:t>Боль может быть видимой</a:t>
            </a:r>
          </a:p>
          <a:p>
            <a:r>
              <a:rPr lang="ru-RU" dirty="0"/>
              <a:t>для других или скрытой.</a:t>
            </a:r>
          </a:p>
        </p:txBody>
      </p:sp>
    </p:spTree>
    <p:extLst>
      <p:ext uri="{BB962C8B-B14F-4D97-AF65-F5344CB8AC3E}">
        <p14:creationId xmlns:p14="http://schemas.microsoft.com/office/powerpoint/2010/main" val="23777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2322" y="256350"/>
            <a:ext cx="83757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GillSans"/>
              </a:rPr>
              <a:t>Хулиганы обычно нацелены на слабость жертвы, так как они могут быть</a:t>
            </a:r>
          </a:p>
          <a:p>
            <a:r>
              <a:rPr lang="ru-RU" sz="2400" dirty="0">
                <a:solidFill>
                  <a:srgbClr val="000000"/>
                </a:solidFill>
                <a:latin typeface="GillSans"/>
              </a:rPr>
              <a:t>уверены в своем превосходстве.</a:t>
            </a:r>
          </a:p>
          <a:p>
            <a:r>
              <a:rPr lang="ru-RU" sz="2400" b="1" dirty="0">
                <a:solidFill>
                  <a:srgbClr val="339A00"/>
                </a:solidFill>
                <a:latin typeface="GillSans-SemiBold"/>
              </a:rPr>
              <a:t>Ситуация не считается </a:t>
            </a:r>
            <a:r>
              <a:rPr lang="ru-RU" b="1" dirty="0">
                <a:solidFill>
                  <a:srgbClr val="339A00"/>
                </a:solidFill>
                <a:latin typeface="GillSans-SemiBold"/>
              </a:rPr>
              <a:t>БУЛЛИНГОМ</a:t>
            </a:r>
            <a:r>
              <a:rPr lang="ru-RU" sz="2400" b="1" dirty="0">
                <a:solidFill>
                  <a:srgbClr val="339A00"/>
                </a:solidFill>
                <a:latin typeface="GillSans-SemiBold"/>
              </a:rPr>
              <a:t>, когда двое учащихся,</a:t>
            </a:r>
          </a:p>
          <a:p>
            <a:r>
              <a:rPr lang="ru-RU" sz="2400" b="1" dirty="0">
                <a:solidFill>
                  <a:srgbClr val="339A00"/>
                </a:solidFill>
                <a:latin typeface="GillSans-SemiBold"/>
              </a:rPr>
              <a:t>у которых есть похожие сильные стороны,</a:t>
            </a:r>
          </a:p>
          <a:p>
            <a:r>
              <a:rPr lang="ru-RU" sz="2400" b="1" dirty="0">
                <a:solidFill>
                  <a:srgbClr val="339A00"/>
                </a:solidFill>
                <a:latin typeface="GillSans-SemiBold"/>
              </a:rPr>
              <a:t>дерутся или спорят друг с другом.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81" y="2934006"/>
            <a:ext cx="5724001" cy="35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332" y="187483"/>
            <a:ext cx="610017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СЛОВЕСНЫЙ </a:t>
            </a:r>
            <a:r>
              <a:rPr lang="ru-RU" sz="1100" b="1" dirty="0" smtClean="0">
                <a:solidFill>
                  <a:srgbClr val="339A00"/>
                </a:solidFill>
                <a:latin typeface="GillSans-SemiBold"/>
              </a:rPr>
              <a:t>БУЛЛИНГ</a:t>
            </a:r>
            <a:endParaRPr lang="ru-RU" sz="1100" b="1" dirty="0">
              <a:solidFill>
                <a:srgbClr val="339A00"/>
              </a:solidFill>
              <a:latin typeface="GillSans-Semi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Это когда кто-то обзывает другого человека неприятными для него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сло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вами, дразнит его или шутит о нем жестоким образом. Это то, что может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сильно ранить чьи-то чувства. Такого рода обидные слова особенно </a:t>
            </a:r>
            <a:r>
              <a:rPr lang="ru-RU" sz="1400" dirty="0" smtClean="0">
                <a:solidFill>
                  <a:srgbClr val="000000"/>
                </a:solidFill>
                <a:latin typeface="GillSans"/>
              </a:rPr>
              <a:t>неприятны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, если речь идет о чьей-то семье, национальности или религии, о </a:t>
            </a:r>
            <a:r>
              <a:rPr lang="ru-RU" sz="1400" dirty="0" smtClean="0">
                <a:solidFill>
                  <a:srgbClr val="000000"/>
                </a:solidFill>
                <a:latin typeface="GillSans"/>
              </a:rPr>
              <a:t>внешнем 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виде человека.</a:t>
            </a:r>
          </a:p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ФИЗИЧЕСКИЙ БУЛЛИНГ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Этот вид буллинга может включать в себя пощечины, толчки, пинки ногами,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подножки и т.п. Физическим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буллингом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 можно назвать и такую ситуацию,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когда хулиган намеренно повреждает/пачкает одежду или другое личное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имущество жертвы.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507" y="756533"/>
            <a:ext cx="4488493" cy="61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7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2350" y="1367601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УГРОЗЫ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Иногда хулиган может угрожать жертве, над которой он издевается: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«Мы проучим тебя после школы» — и тому подобное</a:t>
            </a:r>
            <a:r>
              <a:rPr lang="ru-RU" sz="1300" dirty="0">
                <a:solidFill>
                  <a:srgbClr val="000000"/>
                </a:solidFill>
                <a:latin typeface="GillSans"/>
              </a:rPr>
              <a:t>.</a:t>
            </a:r>
          </a:p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НЕПРИЛИЧНЫЕ ЖЕС ТЫ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Жесты — это сообщения, которые мы показываем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невербально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, т.е. без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слов. Некоторые жесты могут выглядеть угрожающе, их используют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хулига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sz="1400" dirty="0" err="1">
                <a:solidFill>
                  <a:srgbClr val="000000"/>
                </a:solidFill>
                <a:latin typeface="GillSans"/>
              </a:rPr>
              <a:t>ны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. Такие жесты включают в себя показывание кулаков, неприличные жесты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и грозные взгляды.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512" y="300625"/>
            <a:ext cx="4726488" cy="66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5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887" y="1232867"/>
            <a:ext cx="6096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ВЫМОГАТЕЛЬСТВО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Под вымогательством мы понимаем получение денег или личного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имуще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sz="1400" dirty="0" err="1">
                <a:solidFill>
                  <a:srgbClr val="000000"/>
                </a:solidFill>
                <a:latin typeface="GillSans"/>
              </a:rPr>
              <a:t>ства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 от человека, над которым издеваются. Иногда хулиганы заставляют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жертву воровать для них вещи, ломать или портить имущество. В таких си-</a:t>
            </a:r>
          </a:p>
          <a:p>
            <a:r>
              <a:rPr lang="ru-RU" sz="1400" dirty="0" err="1">
                <a:solidFill>
                  <a:srgbClr val="000000"/>
                </a:solidFill>
                <a:latin typeface="GillSans"/>
              </a:rPr>
              <a:t>туациях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 хулиган угрожает человеку, что он расскажет всем окружающим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об этом. Такое поведение хулигана вынуждает жертву воровать или ломать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вещи всем окружающим снова и снова.</a:t>
            </a:r>
          </a:p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ИГНОРИРОВАНИЕ КОГО-ТО,</a:t>
            </a:r>
          </a:p>
          <a:p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ОСТАВЛЕНИЕ В СТОРОНЕ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Если человек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ВСЕГДА 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остается вне игры, занятия или беседы, то это тоже</a:t>
            </a:r>
          </a:p>
          <a:p>
            <a:r>
              <a:rPr lang="ru-RU" sz="1400" dirty="0" err="1">
                <a:solidFill>
                  <a:srgbClr val="000000"/>
                </a:solidFill>
                <a:latin typeface="GillSans"/>
              </a:rPr>
              <a:t>буллинг</a:t>
            </a:r>
            <a:r>
              <a:rPr lang="ru-RU" sz="1300" dirty="0">
                <a:solidFill>
                  <a:srgbClr val="000000"/>
                </a:solidFill>
                <a:latin typeface="GillSans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63" y="23999"/>
            <a:ext cx="5327737" cy="68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372" y="235989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ПОПЫТКИ З АСТАВИТЬ ДРУ ГИХ Н Е ЛЮ БИТЬ ЖЕРТВ У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При таком типе издевательств, хулиган или хулиганы пытаются сделать чело-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века, над которым издеваются непопулярным. Хулиган может распространять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ложь о ком-то, слухи или сплетни. Хулиганы также могут угрожать другим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уче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sz="1400" dirty="0" err="1">
                <a:solidFill>
                  <a:srgbClr val="000000"/>
                </a:solidFill>
                <a:latin typeface="GillSans"/>
              </a:rPr>
              <a:t>никам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 и заставлять их не общаться с тем человеком, над которым издеваются: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«Если вы поговорите с..., мы проучим вас потом».</a:t>
            </a:r>
          </a:p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ПИСАТЬ ИЛИ РИСОВАТЬ ГАДОСТИ ПРО КОГО-ТО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К такому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буллингу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 можно отнести распространение неприятных записок или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ри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sz="1400" dirty="0" err="1">
                <a:solidFill>
                  <a:srgbClr val="000000"/>
                </a:solidFill>
                <a:latin typeface="GillSans"/>
              </a:rPr>
              <a:t>сунков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 о жертве. Подобное поведение также может включать в себя рисование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оскорбительных граффити в пространстве школы или в общественных местах.</a:t>
            </a:r>
          </a:p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КИБЕРБУЛЛИНГ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Жертва подвергается травле по телефону или в Интернете, ей отправляют-</a:t>
            </a:r>
          </a:p>
          <a:p>
            <a:r>
              <a:rPr lang="ru-RU" sz="1400" dirty="0" err="1">
                <a:solidFill>
                  <a:srgbClr val="000000"/>
                </a:solidFill>
                <a:latin typeface="GillSans"/>
              </a:rPr>
              <a:t>ся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 угрожающие или оскорбительные сообщения, фотографии публикуются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в Интернете, делаются «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фотожабы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» и т. д.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315" y="581792"/>
            <a:ext cx="4257225" cy="54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8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8284" y="1821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9A00"/>
                </a:solidFill>
                <a:latin typeface="GillSans-SemiBold"/>
              </a:rPr>
              <a:t>БУЛЛИНГ — </a:t>
            </a:r>
            <a:r>
              <a:rPr lang="ru-RU" b="1" dirty="0" smtClean="0">
                <a:solidFill>
                  <a:srgbClr val="339A00"/>
                </a:solidFill>
                <a:latin typeface="GillSans-SemiBold"/>
              </a:rPr>
              <a:t>ЭТО ВСЕГДА НЕПРАВИЛЬНО</a:t>
            </a:r>
            <a:r>
              <a:rPr lang="ru-RU" b="1" dirty="0">
                <a:solidFill>
                  <a:srgbClr val="339A00"/>
                </a:solidFill>
                <a:latin typeface="GillSans-SemiBold"/>
              </a:rPr>
              <a:t>!</a:t>
            </a:r>
          </a:p>
          <a:p>
            <a:r>
              <a:rPr lang="ru-RU" b="1" dirty="0">
                <a:solidFill>
                  <a:srgbClr val="339A00"/>
                </a:solidFill>
                <a:latin typeface="GillSans-Bold"/>
              </a:rPr>
              <a:t>НИКТО </a:t>
            </a:r>
            <a:r>
              <a:rPr lang="ru-RU" b="1" dirty="0">
                <a:solidFill>
                  <a:srgbClr val="339A00"/>
                </a:solidFill>
                <a:latin typeface="GillSans-SemiBold"/>
              </a:rPr>
              <a:t>Н Е ИМ ЕЕТ </a:t>
            </a:r>
            <a:r>
              <a:rPr lang="ru-RU" b="1" dirty="0" smtClean="0">
                <a:solidFill>
                  <a:srgbClr val="339A00"/>
                </a:solidFill>
                <a:latin typeface="GillSans-SemiBold"/>
              </a:rPr>
              <a:t>ПРАВА ЗАПУГИВАТЬ ВАС</a:t>
            </a:r>
            <a:r>
              <a:rPr lang="ru-RU" b="1" dirty="0">
                <a:solidFill>
                  <a:srgbClr val="339A00"/>
                </a:solidFill>
                <a:latin typeface="GillSans-SemiBold"/>
              </a:rPr>
              <a:t>!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607" y="0"/>
            <a:ext cx="2146500" cy="21350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7846" y="213506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Даже если хулиган говорит вам, что это ваша собственная ошибка</a:t>
            </a:r>
          </a:p>
          <a:p>
            <a:r>
              <a:rPr lang="ru-RU" dirty="0"/>
              <a:t>или что это была всего лишь шутка, это не оправдывает издевательство</a:t>
            </a:r>
          </a:p>
          <a:p>
            <a:r>
              <a:rPr lang="ru-RU" dirty="0"/>
              <a:t>над вами!</a:t>
            </a:r>
          </a:p>
          <a:p>
            <a:r>
              <a:rPr lang="ru-RU" dirty="0"/>
              <a:t>• Если </a:t>
            </a:r>
            <a:r>
              <a:rPr lang="ru-RU" dirty="0" err="1"/>
              <a:t>буллинг</a:t>
            </a:r>
            <a:r>
              <a:rPr lang="ru-RU" dirty="0"/>
              <a:t> заставляет вас чувствовать себя бесполезными, </a:t>
            </a:r>
            <a:r>
              <a:rPr lang="ru-RU" dirty="0" err="1"/>
              <a:t>беспомощ</a:t>
            </a:r>
            <a:r>
              <a:rPr lang="ru-RU" dirty="0"/>
              <a:t>-</a:t>
            </a:r>
          </a:p>
          <a:p>
            <a:r>
              <a:rPr lang="ru-RU" dirty="0" err="1"/>
              <a:t>ными</a:t>
            </a:r>
            <a:r>
              <a:rPr lang="ru-RU" dirty="0"/>
              <a:t> или виноватыми, знайте, что это именно то, чего хочет хулиган. Это</a:t>
            </a:r>
          </a:p>
          <a:p>
            <a:r>
              <a:rPr lang="ru-RU" dirty="0"/>
              <a:t>единственный способ, которым хулиган может почувствовать себя </a:t>
            </a:r>
            <a:r>
              <a:rPr lang="ru-RU" dirty="0" err="1"/>
              <a:t>силь</a:t>
            </a:r>
            <a:r>
              <a:rPr lang="ru-RU" dirty="0"/>
              <a:t>-</a:t>
            </a:r>
          </a:p>
          <a:p>
            <a:r>
              <a:rPr lang="ru-RU" dirty="0" err="1"/>
              <a:t>ным</a:t>
            </a:r>
            <a:r>
              <a:rPr lang="ru-RU" dirty="0"/>
              <a:t> и важным.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749" y="784572"/>
            <a:ext cx="5816252" cy="60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0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401" y="0"/>
            <a:ext cx="858867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Иногда у хулиганов есть проблемы или неуверенность в чем-то, и они ее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пытаются скрыть, издеваясь над другими (например, дети, которых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слиш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ком жестоко наказывают дома, могут перенести это на других детей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в школе, «заставить их платить» за опыт, который они были вынуждены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испытать).</a:t>
            </a:r>
          </a:p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Говорите со взрослыми о том, что над вами издеваются — почему это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так важно для вас. Спросите, как поступить, если над вами издеваются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и вы хотите, чтобы это прекратилось. В любом случае, нужно рассказать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об этом взрослому, которому вы доверяете — члену семьи, опекуну или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кому-то в школе (учителю или другому сотруднику, с которым вы </a:t>
            </a:r>
            <a:r>
              <a:rPr lang="ru-RU" sz="1400" dirty="0" err="1">
                <a:solidFill>
                  <a:srgbClr val="000000"/>
                </a:solidFill>
                <a:latin typeface="GillSans"/>
              </a:rPr>
              <a:t>хоро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-</a:t>
            </a:r>
          </a:p>
          <a:p>
            <a:r>
              <a:rPr lang="ru-RU" sz="1400" dirty="0" err="1">
                <a:solidFill>
                  <a:srgbClr val="000000"/>
                </a:solidFill>
                <a:latin typeface="GillSans"/>
              </a:rPr>
              <a:t>шо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 ладите).</a:t>
            </a:r>
          </a:p>
          <a:p>
            <a:r>
              <a:rPr lang="ru-RU" sz="2400" dirty="0">
                <a:solidFill>
                  <a:srgbClr val="339A00"/>
                </a:solidFill>
                <a:latin typeface="GillSans"/>
              </a:rPr>
              <a:t>• </a:t>
            </a:r>
            <a:r>
              <a:rPr lang="ru-RU" sz="1400" dirty="0">
                <a:solidFill>
                  <a:srgbClr val="000000"/>
                </a:solidFill>
                <a:latin typeface="GillSans"/>
              </a:rPr>
              <a:t>Говорить кому-то, что над вами издевались — это одна из самых трудных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вещей в мире. Но это точно необходимо. Вот почему мы изложили наши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мысли об этом ниже.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7715" y="35702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2. КАК ВЕСТИ СЕБЯ,</a:t>
            </a:r>
          </a:p>
          <a:p>
            <a:r>
              <a:rPr lang="ru-RU" b="1" dirty="0"/>
              <a:t>ЕСЛИ ВЫ СТАЛИ ЖЕРТВОЙ БУЛЛИНГА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7715" y="4216539"/>
            <a:ext cx="930266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9A00"/>
                </a:solidFill>
                <a:latin typeface="GillSans-Bold"/>
              </a:rPr>
              <a:t>1.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БУДЬТЕ СПОКОЙНЫ!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Сначала вы можете попробовать игнорировать хулигана. Это работает,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когда хулиган все еще пытается понять, можно ли над вами издеваться.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Это может не помочь, если агрессор уже начал вас травить или даже атакует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физически.</a:t>
            </a:r>
          </a:p>
          <a:p>
            <a:r>
              <a:rPr lang="ru-RU" sz="1500" b="1" dirty="0">
                <a:solidFill>
                  <a:srgbClr val="339A00"/>
                </a:solidFill>
                <a:latin typeface="GillSans-Bold"/>
              </a:rPr>
              <a:t>2. </a:t>
            </a:r>
            <a:r>
              <a:rPr lang="ru-RU" sz="1100" b="1" dirty="0">
                <a:solidFill>
                  <a:srgbClr val="339A00"/>
                </a:solidFill>
                <a:latin typeface="GillSans-SemiBold"/>
              </a:rPr>
              <a:t>УХОДИТЕ!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Если возможно, необходимо уйти от хулигана. Избегайте ситуаций и мест,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где хулиган обычно нападает на вас или где нет людей. Держитесь рядом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с другими людьми, особенно взрослыми и учителями. Если на пути в школу</a:t>
            </a:r>
          </a:p>
          <a:p>
            <a:r>
              <a:rPr lang="ru-RU" sz="1400" dirty="0">
                <a:solidFill>
                  <a:srgbClr val="000000"/>
                </a:solidFill>
                <a:latin typeface="GillSans"/>
              </a:rPr>
              <a:t>есть место, где над вами часто издеваются, подумайте о том,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15591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2591</Words>
  <Application>Microsoft Office PowerPoint</Application>
  <PresentationFormat>Широкоэкранный</PresentationFormat>
  <Paragraphs>279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Century Gothic</vt:lpstr>
      <vt:lpstr>GillSans</vt:lpstr>
      <vt:lpstr>GillSans-Bold</vt:lpstr>
      <vt:lpstr>GillSans-SemiBold</vt:lpstr>
      <vt:lpstr>Times New Roman</vt:lpstr>
      <vt:lpstr>Wingdings 3</vt:lpstr>
      <vt:lpstr>Легкий дым</vt:lpstr>
      <vt:lpstr>КАК НЕ СТАТЬ ЖЕРТВОЙ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 СТАТЬ ЖЕРТВОЙ</dc:title>
  <dc:creator>Татьяна Ивановна</dc:creator>
  <cp:lastModifiedBy>Татьяна Ивановна</cp:lastModifiedBy>
  <cp:revision>17</cp:revision>
  <dcterms:created xsi:type="dcterms:W3CDTF">2023-11-16T00:24:53Z</dcterms:created>
  <dcterms:modified xsi:type="dcterms:W3CDTF">2023-11-17T09:06:17Z</dcterms:modified>
</cp:coreProperties>
</file>